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60.xml" ContentType="application/vnd.openxmlformats-officedocument.presentationml.notesSlide+xml"/>
  <Default Extension="wdp" ContentType="image/vnd.ms-photo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363" r:id="rId2"/>
    <p:sldId id="261" r:id="rId3"/>
    <p:sldId id="410" r:id="rId4"/>
    <p:sldId id="366" r:id="rId5"/>
    <p:sldId id="263" r:id="rId6"/>
    <p:sldId id="264" r:id="rId7"/>
    <p:sldId id="265" r:id="rId8"/>
    <p:sldId id="266" r:id="rId9"/>
    <p:sldId id="469" r:id="rId10"/>
    <p:sldId id="267" r:id="rId11"/>
    <p:sldId id="330" r:id="rId12"/>
    <p:sldId id="382" r:id="rId13"/>
    <p:sldId id="384" r:id="rId14"/>
    <p:sldId id="385" r:id="rId15"/>
    <p:sldId id="386" r:id="rId16"/>
    <p:sldId id="387" r:id="rId17"/>
    <p:sldId id="388" r:id="rId18"/>
    <p:sldId id="291" r:id="rId19"/>
    <p:sldId id="372" r:id="rId20"/>
    <p:sldId id="470" r:id="rId21"/>
    <p:sldId id="389" r:id="rId22"/>
    <p:sldId id="390" r:id="rId23"/>
    <p:sldId id="391" r:id="rId24"/>
    <p:sldId id="425" r:id="rId25"/>
    <p:sldId id="453" r:id="rId26"/>
    <p:sldId id="392" r:id="rId27"/>
    <p:sldId id="398" r:id="rId28"/>
    <p:sldId id="399" r:id="rId29"/>
    <p:sldId id="400" r:id="rId30"/>
    <p:sldId id="451" r:id="rId31"/>
    <p:sldId id="450" r:id="rId32"/>
    <p:sldId id="393" r:id="rId33"/>
    <p:sldId id="394" r:id="rId34"/>
    <p:sldId id="395" r:id="rId35"/>
    <p:sldId id="397" r:id="rId36"/>
    <p:sldId id="396" r:id="rId37"/>
    <p:sldId id="438" r:id="rId38"/>
    <p:sldId id="439" r:id="rId39"/>
    <p:sldId id="441" r:id="rId40"/>
    <p:sldId id="440" r:id="rId41"/>
    <p:sldId id="454" r:id="rId42"/>
    <p:sldId id="461" r:id="rId43"/>
    <p:sldId id="462" r:id="rId44"/>
    <p:sldId id="464" r:id="rId45"/>
    <p:sldId id="465" r:id="rId46"/>
    <p:sldId id="466" r:id="rId47"/>
    <p:sldId id="467" r:id="rId48"/>
    <p:sldId id="473" r:id="rId49"/>
    <p:sldId id="276" r:id="rId50"/>
    <p:sldId id="452" r:id="rId51"/>
    <p:sldId id="406" r:id="rId52"/>
    <p:sldId id="442" r:id="rId53"/>
    <p:sldId id="443" r:id="rId54"/>
    <p:sldId id="407" r:id="rId55"/>
    <p:sldId id="444" r:id="rId56"/>
    <p:sldId id="408" r:id="rId57"/>
    <p:sldId id="448" r:id="rId58"/>
    <p:sldId id="449" r:id="rId59"/>
    <p:sldId id="436" r:id="rId60"/>
    <p:sldId id="430" r:id="rId61"/>
    <p:sldId id="435" r:id="rId62"/>
    <p:sldId id="445" r:id="rId63"/>
    <p:sldId id="434" r:id="rId64"/>
    <p:sldId id="427" r:id="rId65"/>
    <p:sldId id="447" r:id="rId66"/>
    <p:sldId id="422" r:id="rId67"/>
    <p:sldId id="421" r:id="rId68"/>
    <p:sldId id="423" r:id="rId69"/>
    <p:sldId id="432" r:id="rId70"/>
    <p:sldId id="446" r:id="rId71"/>
    <p:sldId id="474" r:id="rId72"/>
    <p:sldId id="471" r:id="rId73"/>
    <p:sldId id="472" r:id="rId74"/>
    <p:sldId id="437" r:id="rId75"/>
    <p:sldId id="290" r:id="rId76"/>
  </p:sldIdLst>
  <p:sldSz cx="7777163" cy="10909300"/>
  <p:notesSz cx="7104063" cy="10234613"/>
  <p:defaultTextStyle>
    <a:defPPr>
      <a:defRPr lang="ko-KR"/>
    </a:defPPr>
    <a:lvl1pPr algn="l" defTabSz="1066081" rtl="0" fontAlgn="base" latinLnBrk="1">
      <a:spcBef>
        <a:spcPct val="0"/>
      </a:spcBef>
      <a:spcAft>
        <a:spcPct val="0"/>
      </a:spcAft>
      <a:defRPr kumimoji="1" sz="2100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533041" indent="-65005" algn="l" defTabSz="1066081" rtl="0" fontAlgn="base" latinLnBrk="1">
      <a:spcBef>
        <a:spcPct val="0"/>
      </a:spcBef>
      <a:spcAft>
        <a:spcPct val="0"/>
      </a:spcAft>
      <a:defRPr kumimoji="1" sz="2100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1066081" indent="-130010" algn="l" defTabSz="1066081" rtl="0" fontAlgn="base" latinLnBrk="1">
      <a:spcBef>
        <a:spcPct val="0"/>
      </a:spcBef>
      <a:spcAft>
        <a:spcPct val="0"/>
      </a:spcAft>
      <a:defRPr kumimoji="1" sz="2100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600747" indent="-196640" algn="l" defTabSz="1066081" rtl="0" fontAlgn="base" latinLnBrk="1">
      <a:spcBef>
        <a:spcPct val="0"/>
      </a:spcBef>
      <a:spcAft>
        <a:spcPct val="0"/>
      </a:spcAft>
      <a:defRPr kumimoji="1" sz="2100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2133788" indent="-261645" algn="l" defTabSz="1066081" rtl="0" fontAlgn="base" latinLnBrk="1">
      <a:spcBef>
        <a:spcPct val="0"/>
      </a:spcBef>
      <a:spcAft>
        <a:spcPct val="0"/>
      </a:spcAft>
      <a:defRPr kumimoji="1" sz="2100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340178" algn="l" defTabSz="936071" rtl="0" eaLnBrk="1" latinLnBrk="1" hangingPunct="1">
      <a:defRPr kumimoji="1" sz="2100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808214" algn="l" defTabSz="936071" rtl="0" eaLnBrk="1" latinLnBrk="1" hangingPunct="1">
      <a:defRPr kumimoji="1" sz="2100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76249" algn="l" defTabSz="936071" rtl="0" eaLnBrk="1" latinLnBrk="1" hangingPunct="1">
      <a:defRPr kumimoji="1" sz="2100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744285" algn="l" defTabSz="936071" rtl="0" eaLnBrk="1" latinLnBrk="1" hangingPunct="1">
      <a:defRPr kumimoji="1" sz="2100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58ED5"/>
    <a:srgbClr val="000000"/>
    <a:srgbClr val="4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 horzBarState="maximized">
    <p:restoredLeft sz="8226" autoAdjust="0"/>
    <p:restoredTop sz="94605" autoAdjust="0"/>
  </p:normalViewPr>
  <p:slideViewPr>
    <p:cSldViewPr snapToGrid="0" snapToObjects="1">
      <p:cViewPr>
        <p:scale>
          <a:sx n="75" d="100"/>
          <a:sy n="75" d="100"/>
        </p:scale>
        <p:origin x="-1068" y="-136"/>
      </p:cViewPr>
      <p:guideLst>
        <p:guide orient="horz" pos="705"/>
        <p:guide orient="horz" pos="1168"/>
        <p:guide orient="horz" pos="6398"/>
        <p:guide orient="horz" pos="2393"/>
        <p:guide orient="horz" pos="1712"/>
        <p:guide orient="horz" pos="5885"/>
        <p:guide pos="4399"/>
        <p:guide pos="793"/>
        <p:guide pos="1066"/>
        <p:guide pos="4105"/>
      </p:guideLst>
    </p:cSldViewPr>
  </p:slideViewPr>
  <p:outlineViewPr>
    <p:cViewPr>
      <p:scale>
        <a:sx n="33" d="100"/>
        <a:sy n="33" d="100"/>
      </p:scale>
      <p:origin x="0" y="2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3462" y="-96"/>
      </p:cViewPr>
      <p:guideLst>
        <p:guide orient="horz" pos="3224"/>
        <p:guide pos="2239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9203" cy="512304"/>
          </a:xfrm>
          <a:prstGeom prst="rect">
            <a:avLst/>
          </a:prstGeom>
        </p:spPr>
        <p:txBody>
          <a:bodyPr vert="horz" lIns="94792" tIns="47397" rIns="94792" bIns="47397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3203" y="1"/>
            <a:ext cx="3079203" cy="512304"/>
          </a:xfrm>
          <a:prstGeom prst="rect">
            <a:avLst/>
          </a:prstGeom>
        </p:spPr>
        <p:txBody>
          <a:bodyPr vert="horz" lIns="94792" tIns="47397" rIns="94792" bIns="47397" rtlCol="0"/>
          <a:lstStyle>
            <a:lvl1pPr algn="r">
              <a:defRPr sz="1200"/>
            </a:lvl1pPr>
          </a:lstStyle>
          <a:p>
            <a:fld id="{12C74D3B-C7F5-430F-AFDD-AEA7CC5C7C76}" type="datetimeFigureOut">
              <a:rPr lang="ko-KR" altLang="en-US" smtClean="0"/>
              <a:pPr/>
              <a:t>2018-11-06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720678"/>
            <a:ext cx="3079203" cy="512303"/>
          </a:xfrm>
          <a:prstGeom prst="rect">
            <a:avLst/>
          </a:prstGeom>
        </p:spPr>
        <p:txBody>
          <a:bodyPr vert="horz" lIns="94792" tIns="47397" rIns="94792" bIns="47397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3203" y="9720678"/>
            <a:ext cx="3079203" cy="512303"/>
          </a:xfrm>
          <a:prstGeom prst="rect">
            <a:avLst/>
          </a:prstGeom>
        </p:spPr>
        <p:txBody>
          <a:bodyPr vert="horz" lIns="94792" tIns="47397" rIns="94792" bIns="47397" rtlCol="0" anchor="b"/>
          <a:lstStyle>
            <a:lvl1pPr algn="r">
              <a:defRPr sz="1200"/>
            </a:lvl1pPr>
          </a:lstStyle>
          <a:p>
            <a:fld id="{990E161E-6B76-4279-81CF-9A69EDC3D8DD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7808022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7"/>
            <a:ext cx="3078640" cy="511175"/>
          </a:xfrm>
          <a:prstGeom prst="rect">
            <a:avLst/>
          </a:prstGeom>
        </p:spPr>
        <p:txBody>
          <a:bodyPr vert="horz" lIns="99003" tIns="49502" rIns="99003" bIns="49502" rtlCol="0"/>
          <a:lstStyle>
            <a:lvl1pPr algn="l" defTabSz="1042958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839" y="7"/>
            <a:ext cx="3078640" cy="511175"/>
          </a:xfrm>
          <a:prstGeom prst="rect">
            <a:avLst/>
          </a:prstGeom>
        </p:spPr>
        <p:txBody>
          <a:bodyPr vert="horz" lIns="99003" tIns="49502" rIns="99003" bIns="49502" rtlCol="0"/>
          <a:lstStyle>
            <a:lvl1pPr algn="r" defTabSz="1042958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75A6A245-F317-4DDE-9522-04CC289A7513}" type="datetimeFigureOut">
              <a:rPr lang="ko-KR" altLang="en-US"/>
              <a:pPr>
                <a:defRPr/>
              </a:pPr>
              <a:t>2018-11-06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2184400" y="768350"/>
            <a:ext cx="2735263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03" tIns="49502" rIns="99003" bIns="49502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093" y="4860927"/>
            <a:ext cx="5683886" cy="4605338"/>
          </a:xfrm>
          <a:prstGeom prst="rect">
            <a:avLst/>
          </a:prstGeom>
        </p:spPr>
        <p:txBody>
          <a:bodyPr vert="horz" lIns="99003" tIns="49502" rIns="99003" bIns="49502" rtlCol="0">
            <a:normAutofit/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  <a:endParaRPr lang="ko-KR" altLang="en-US" noProof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721856"/>
            <a:ext cx="3078640" cy="511175"/>
          </a:xfrm>
          <a:prstGeom prst="rect">
            <a:avLst/>
          </a:prstGeom>
        </p:spPr>
        <p:txBody>
          <a:bodyPr vert="horz" lIns="99003" tIns="49502" rIns="99003" bIns="49502" rtlCol="0" anchor="b"/>
          <a:lstStyle>
            <a:lvl1pPr algn="l" defTabSz="1042958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839" y="9721856"/>
            <a:ext cx="3078640" cy="511175"/>
          </a:xfrm>
          <a:prstGeom prst="rect">
            <a:avLst/>
          </a:prstGeom>
        </p:spPr>
        <p:txBody>
          <a:bodyPr vert="horz" lIns="99003" tIns="49502" rIns="99003" bIns="49502" rtlCol="0" anchor="b"/>
          <a:lstStyle>
            <a:lvl1pPr algn="r" defTabSz="1042958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22F617E-BE5B-4EB1-90FF-492C1E3270C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8054553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68036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36071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404107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72143" algn="l" rtl="0" fontAlgn="base" latinLnBrk="1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340178" algn="l" defTabSz="936071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08214" algn="l" defTabSz="936071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76249" algn="l" defTabSz="936071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44285" algn="l" defTabSz="936071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10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11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12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13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14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15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17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18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19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21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22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23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24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25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26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27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28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29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30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31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32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33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34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35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36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49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50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51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52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53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54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55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56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57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58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59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60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61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62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63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64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65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66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67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68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69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70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71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72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73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75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7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8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2F617E-BE5B-4EB1-90FF-492C1E3270C0}" type="slidenum">
              <a:rPr lang="ko-KR" altLang="en-US" smtClean="0"/>
              <a:pPr>
                <a:defRPr/>
              </a:pPr>
              <a:t>9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하시라_전기시공전문_0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5" y="3606"/>
            <a:ext cx="7776972" cy="1207008"/>
          </a:xfrm>
          <a:prstGeom prst="rect">
            <a:avLst/>
          </a:prstGeom>
        </p:spPr>
      </p:pic>
      <p:sp>
        <p:nvSpPr>
          <p:cNvPr id="24" name="직사각형 23"/>
          <p:cNvSpPr/>
          <p:nvPr userDrawn="1"/>
        </p:nvSpPr>
        <p:spPr>
          <a:xfrm>
            <a:off x="0" y="1030310"/>
            <a:ext cx="7777163" cy="180304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00767" y="538730"/>
            <a:ext cx="2240923" cy="32415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r>
              <a:rPr lang="en-US" altLang="ko-KR" sz="1100" b="0" dirty="0" smtClean="0">
                <a:solidFill>
                  <a:schemeClr val="bg1"/>
                </a:solidFill>
                <a:latin typeface="+mj-ea"/>
                <a:ea typeface="+mj-ea"/>
              </a:rPr>
              <a:t>SUNWOO  ELECTRIC</a:t>
            </a:r>
            <a:r>
              <a:rPr lang="en-US" altLang="ko-KR" sz="1100" b="0" baseline="0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1100" b="0" dirty="0" smtClean="0">
                <a:solidFill>
                  <a:schemeClr val="bg1"/>
                </a:solidFill>
                <a:latin typeface="+mj-ea"/>
                <a:ea typeface="+mj-ea"/>
              </a:rPr>
              <a:t>CO., LTD.</a:t>
            </a:r>
          </a:p>
        </p:txBody>
      </p:sp>
      <p:sp>
        <p:nvSpPr>
          <p:cNvPr id="13" name="양쪽 모서리가 둥근 사각형 12"/>
          <p:cNvSpPr/>
          <p:nvPr userDrawn="1"/>
        </p:nvSpPr>
        <p:spPr>
          <a:xfrm>
            <a:off x="4657264" y="747372"/>
            <a:ext cx="2372139" cy="477079"/>
          </a:xfrm>
          <a:prstGeom prst="round2SameRect">
            <a:avLst>
              <a:gd name="adj1" fmla="val 31133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타원 6"/>
          <p:cNvSpPr/>
          <p:nvPr userDrawn="1"/>
        </p:nvSpPr>
        <p:spPr>
          <a:xfrm>
            <a:off x="5197294" y="327198"/>
            <a:ext cx="2245139" cy="2227215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7" tIns="46804" rIns="93607" bIns="46804" anchor="ctr"/>
          <a:lstStyle/>
          <a:p>
            <a:pPr algn="ctr" defTabSz="1067683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5" name="타원 10"/>
          <p:cNvSpPr/>
          <p:nvPr userDrawn="1"/>
        </p:nvSpPr>
        <p:spPr>
          <a:xfrm>
            <a:off x="5861854" y="272125"/>
            <a:ext cx="1771620" cy="1757475"/>
          </a:xfrm>
          <a:prstGeom prst="ellipse">
            <a:avLst/>
          </a:prstGeom>
          <a:noFill/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7" tIns="46804" rIns="93607" bIns="46804" anchor="ctr"/>
          <a:lstStyle/>
          <a:p>
            <a:pPr algn="ctr" defTabSz="1067683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6" name="타원 11"/>
          <p:cNvSpPr/>
          <p:nvPr userDrawn="1"/>
        </p:nvSpPr>
        <p:spPr>
          <a:xfrm>
            <a:off x="5868386" y="481079"/>
            <a:ext cx="1314428" cy="1302313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7" tIns="46804" rIns="93607" bIns="46804" anchor="ctr"/>
          <a:lstStyle/>
          <a:p>
            <a:pPr algn="ctr" defTabSz="1067683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83359" y="836078"/>
            <a:ext cx="2316583" cy="367364"/>
          </a:xfrm>
          <a:prstGeom prst="rect">
            <a:avLst/>
          </a:prstGeom>
          <a:solidFill>
            <a:schemeClr val="bg1"/>
          </a:solidFill>
        </p:spPr>
        <p:txBody>
          <a:bodyPr anchor="b">
            <a:normAutofit/>
          </a:bodyPr>
          <a:lstStyle>
            <a:lvl1pPr>
              <a:defRPr sz="1600" b="0"/>
            </a:lvl1pPr>
          </a:lstStyle>
          <a:p>
            <a:r>
              <a:rPr lang="ko-KR" altLang="en-US" dirty="0" smtClean="0"/>
              <a:t>마스터 제목</a:t>
            </a:r>
            <a:endParaRPr lang="ko-KR" altLang="en-US" dirty="0"/>
          </a:p>
        </p:txBody>
      </p:sp>
      <p:sp>
        <p:nvSpPr>
          <p:cNvPr id="7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70A955-0722-4E0F-B6EB-072D69A8302F}" type="datetimeFigureOut">
              <a:rPr lang="ko-KR" altLang="en-US"/>
              <a:pPr>
                <a:defRPr/>
              </a:pPr>
              <a:t>2018-11-06</a:t>
            </a:fld>
            <a:endParaRPr lang="ko-KR" altLang="en-US" dirty="0"/>
          </a:p>
        </p:txBody>
      </p:sp>
      <p:sp>
        <p:nvSpPr>
          <p:cNvPr id="8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C6B0A-644E-4ACB-8B01-042D8914A3B7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pic>
        <p:nvPicPr>
          <p:cNvPr id="15" name="그림 14" descr="DCP_0327.jpg"/>
          <p:cNvPicPr>
            <a:picLocks noChangeAspect="1"/>
          </p:cNvPicPr>
          <p:nvPr userDrawn="1"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" y="5724525"/>
            <a:ext cx="7777163" cy="5184776"/>
          </a:xfrm>
          <a:prstGeom prst="rect">
            <a:avLst/>
          </a:prstGeom>
        </p:spPr>
      </p:pic>
      <p:grpSp>
        <p:nvGrpSpPr>
          <p:cNvPr id="16" name="그룹 19"/>
          <p:cNvGrpSpPr/>
          <p:nvPr userDrawn="1"/>
        </p:nvGrpSpPr>
        <p:grpSpPr>
          <a:xfrm>
            <a:off x="-1" y="5649343"/>
            <a:ext cx="7777164" cy="2181513"/>
            <a:chOff x="-1" y="4209241"/>
            <a:chExt cx="7777164" cy="1499902"/>
          </a:xfrm>
        </p:grpSpPr>
        <p:sp>
          <p:nvSpPr>
            <p:cNvPr id="17" name="Rectangle 380"/>
            <p:cNvSpPr>
              <a:spLocks noChangeArrowheads="1"/>
            </p:cNvSpPr>
            <p:nvPr/>
          </p:nvSpPr>
          <p:spPr bwMode="auto">
            <a:xfrm>
              <a:off x="-1" y="4209241"/>
              <a:ext cx="7777164" cy="149990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8" name="Rectangle 380"/>
            <p:cNvSpPr>
              <a:spLocks noChangeArrowheads="1"/>
            </p:cNvSpPr>
            <p:nvPr/>
          </p:nvSpPr>
          <p:spPr bwMode="auto">
            <a:xfrm>
              <a:off x="-1" y="4209241"/>
              <a:ext cx="7777164" cy="149990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9" name="Rectangle 380"/>
            <p:cNvSpPr>
              <a:spLocks noChangeArrowheads="1"/>
            </p:cNvSpPr>
            <p:nvPr/>
          </p:nvSpPr>
          <p:spPr bwMode="auto">
            <a:xfrm>
              <a:off x="-1" y="4209241"/>
              <a:ext cx="7777164" cy="149990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20" name="Rectangle 380"/>
            <p:cNvSpPr>
              <a:spLocks noChangeArrowheads="1"/>
            </p:cNvSpPr>
            <p:nvPr/>
          </p:nvSpPr>
          <p:spPr bwMode="auto">
            <a:xfrm>
              <a:off x="-1" y="4209241"/>
              <a:ext cx="7777164" cy="149990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21" name="Rectangle 380"/>
            <p:cNvSpPr>
              <a:spLocks noChangeArrowheads="1"/>
            </p:cNvSpPr>
            <p:nvPr/>
          </p:nvSpPr>
          <p:spPr bwMode="auto">
            <a:xfrm>
              <a:off x="-1" y="4209241"/>
              <a:ext cx="7777164" cy="149990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22" name="Rectangle 380"/>
            <p:cNvSpPr>
              <a:spLocks noChangeArrowheads="1"/>
            </p:cNvSpPr>
            <p:nvPr/>
          </p:nvSpPr>
          <p:spPr bwMode="auto">
            <a:xfrm>
              <a:off x="-1" y="4209241"/>
              <a:ext cx="7777164" cy="149990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ko-KR" altLang="en-US" dirty="0"/>
            </a:p>
          </p:txBody>
        </p:sp>
      </p:grpSp>
      <p:pic>
        <p:nvPicPr>
          <p:cNvPr id="23" name="그림 22" descr="선우기전로고.jpg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885" y="545588"/>
            <a:ext cx="410315" cy="3231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 descr="하시라_전기시공전문_0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7776972" cy="1207008"/>
          </a:xfrm>
          <a:prstGeom prst="rect">
            <a:avLst/>
          </a:prstGeom>
        </p:spPr>
      </p:pic>
      <p:sp>
        <p:nvSpPr>
          <p:cNvPr id="22" name="직사각형 21"/>
          <p:cNvSpPr/>
          <p:nvPr userDrawn="1"/>
        </p:nvSpPr>
        <p:spPr>
          <a:xfrm>
            <a:off x="0" y="1030310"/>
            <a:ext cx="7777163" cy="180304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7" descr="액자.jp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052" y="1643309"/>
            <a:ext cx="6837486" cy="8840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5471C-A683-4CA4-8CDF-5D2C28722F7E}" type="datetimeFigureOut">
              <a:rPr lang="ko-KR" altLang="en-US"/>
              <a:pPr>
                <a:defRPr/>
              </a:pPr>
              <a:t>2018-11-06</a:t>
            </a:fld>
            <a:endParaRPr lang="ko-KR" altLang="en-US"/>
          </a:p>
        </p:txBody>
      </p:sp>
      <p:sp>
        <p:nvSpPr>
          <p:cNvPr id="9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10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82E20-49F9-418C-BC5C-69CD706E1D5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15" name="양쪽 모서리가 둥근 사각형 14"/>
          <p:cNvSpPr/>
          <p:nvPr userDrawn="1"/>
        </p:nvSpPr>
        <p:spPr>
          <a:xfrm>
            <a:off x="4657264" y="747372"/>
            <a:ext cx="2372139" cy="477079"/>
          </a:xfrm>
          <a:prstGeom prst="round2SameRect">
            <a:avLst>
              <a:gd name="adj1" fmla="val 31133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타원 6"/>
          <p:cNvSpPr/>
          <p:nvPr userDrawn="1"/>
        </p:nvSpPr>
        <p:spPr>
          <a:xfrm>
            <a:off x="5197294" y="327198"/>
            <a:ext cx="2245139" cy="2227215"/>
          </a:xfrm>
          <a:prstGeom prst="ellipse">
            <a:avLst/>
          </a:prstGeom>
          <a:noFill/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7" tIns="46804" rIns="93607" bIns="46804" anchor="ctr"/>
          <a:lstStyle/>
          <a:p>
            <a:pPr algn="ctr" defTabSz="1067683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7" name="타원 10"/>
          <p:cNvSpPr/>
          <p:nvPr userDrawn="1"/>
        </p:nvSpPr>
        <p:spPr>
          <a:xfrm>
            <a:off x="5861854" y="272125"/>
            <a:ext cx="1771620" cy="1757475"/>
          </a:xfrm>
          <a:prstGeom prst="ellipse">
            <a:avLst/>
          </a:prstGeom>
          <a:noFill/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7" tIns="46804" rIns="93607" bIns="46804" anchor="ctr"/>
          <a:lstStyle/>
          <a:p>
            <a:pPr algn="ctr" defTabSz="1067683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8" name="타원 11"/>
          <p:cNvSpPr/>
          <p:nvPr userDrawn="1"/>
        </p:nvSpPr>
        <p:spPr>
          <a:xfrm>
            <a:off x="5868386" y="481079"/>
            <a:ext cx="1314428" cy="1302313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7" tIns="46804" rIns="93607" bIns="46804" anchor="ctr"/>
          <a:lstStyle/>
          <a:p>
            <a:pPr algn="ctr" defTabSz="1067683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13" name="제목 1"/>
          <p:cNvSpPr txBox="1">
            <a:spLocks/>
          </p:cNvSpPr>
          <p:nvPr userDrawn="1"/>
        </p:nvSpPr>
        <p:spPr>
          <a:xfrm>
            <a:off x="4701551" y="884062"/>
            <a:ext cx="2290890" cy="310495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900" b="1"/>
            </a:lvl1pPr>
          </a:lstStyle>
          <a:p>
            <a:pPr marL="0" marR="0" lvl="0" indent="0" algn="ctr" defTabSz="1066081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j-cs"/>
              </a:rPr>
              <a:t>등록 및 인증서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j-cs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300767" y="538730"/>
            <a:ext cx="2240923" cy="32415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r>
              <a:rPr lang="en-US" altLang="ko-KR" sz="1100" b="0" dirty="0" smtClean="0">
                <a:solidFill>
                  <a:schemeClr val="bg1"/>
                </a:solidFill>
                <a:latin typeface="+mj-ea"/>
                <a:ea typeface="+mj-ea"/>
              </a:rPr>
              <a:t>SUNWOO  ELECTRIC</a:t>
            </a:r>
            <a:r>
              <a:rPr lang="en-US" altLang="ko-KR" sz="1100" b="0" baseline="0" dirty="0" smtClean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r>
              <a:rPr lang="en-US" altLang="ko-KR" sz="1100" b="0" dirty="0" smtClean="0">
                <a:solidFill>
                  <a:schemeClr val="bg1"/>
                </a:solidFill>
                <a:latin typeface="+mj-ea"/>
                <a:ea typeface="+mj-ea"/>
              </a:rPr>
              <a:t>CO., LTD.</a:t>
            </a:r>
          </a:p>
        </p:txBody>
      </p:sp>
      <p:pic>
        <p:nvPicPr>
          <p:cNvPr id="21" name="그림 20" descr="선우기전로고.jpg"/>
          <p:cNvPicPr>
            <a:picLocks noChangeAspect="1"/>
          </p:cNvPicPr>
          <p:nvPr userDrawn="1"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885" y="545588"/>
            <a:ext cx="410315" cy="3231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 descr="DCP_0327.jpg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" y="5724525"/>
            <a:ext cx="7777163" cy="5184776"/>
          </a:xfrm>
          <a:prstGeom prst="rect">
            <a:avLst/>
          </a:prstGeom>
        </p:spPr>
      </p:pic>
      <p:grpSp>
        <p:nvGrpSpPr>
          <p:cNvPr id="9" name="그룹 19"/>
          <p:cNvGrpSpPr/>
          <p:nvPr userDrawn="1"/>
        </p:nvGrpSpPr>
        <p:grpSpPr>
          <a:xfrm>
            <a:off x="-1" y="5649343"/>
            <a:ext cx="7777164" cy="2181513"/>
            <a:chOff x="-1" y="4209241"/>
            <a:chExt cx="7777164" cy="1499902"/>
          </a:xfrm>
        </p:grpSpPr>
        <p:sp>
          <p:nvSpPr>
            <p:cNvPr id="10" name="Rectangle 380"/>
            <p:cNvSpPr>
              <a:spLocks noChangeArrowheads="1"/>
            </p:cNvSpPr>
            <p:nvPr/>
          </p:nvSpPr>
          <p:spPr bwMode="auto">
            <a:xfrm>
              <a:off x="-1" y="4209241"/>
              <a:ext cx="7777164" cy="149990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1" name="Rectangle 380"/>
            <p:cNvSpPr>
              <a:spLocks noChangeArrowheads="1"/>
            </p:cNvSpPr>
            <p:nvPr/>
          </p:nvSpPr>
          <p:spPr bwMode="auto">
            <a:xfrm>
              <a:off x="-1" y="4209241"/>
              <a:ext cx="7777164" cy="149990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2" name="Rectangle 380"/>
            <p:cNvSpPr>
              <a:spLocks noChangeArrowheads="1"/>
            </p:cNvSpPr>
            <p:nvPr/>
          </p:nvSpPr>
          <p:spPr bwMode="auto">
            <a:xfrm>
              <a:off x="-1" y="4209241"/>
              <a:ext cx="7777164" cy="149990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3" name="Rectangle 380"/>
            <p:cNvSpPr>
              <a:spLocks noChangeArrowheads="1"/>
            </p:cNvSpPr>
            <p:nvPr/>
          </p:nvSpPr>
          <p:spPr bwMode="auto">
            <a:xfrm>
              <a:off x="-1" y="4209241"/>
              <a:ext cx="7777164" cy="149990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4" name="Rectangle 380"/>
            <p:cNvSpPr>
              <a:spLocks noChangeArrowheads="1"/>
            </p:cNvSpPr>
            <p:nvPr/>
          </p:nvSpPr>
          <p:spPr bwMode="auto">
            <a:xfrm>
              <a:off x="-1" y="4209241"/>
              <a:ext cx="7777164" cy="149990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ko-KR" altLang="en-US" dirty="0"/>
            </a:p>
          </p:txBody>
        </p:sp>
        <p:sp>
          <p:nvSpPr>
            <p:cNvPr id="15" name="Rectangle 380"/>
            <p:cNvSpPr>
              <a:spLocks noChangeArrowheads="1"/>
            </p:cNvSpPr>
            <p:nvPr/>
          </p:nvSpPr>
          <p:spPr bwMode="auto">
            <a:xfrm>
              <a:off x="-1" y="4209241"/>
              <a:ext cx="7777164" cy="1499902"/>
            </a:xfrm>
            <a:prstGeom prst="rect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 w="12700" algn="ctr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ko-KR" altLang="en-US" dirty="0"/>
            </a:p>
          </p:txBody>
        </p:sp>
      </p:grpSp>
      <p:sp>
        <p:nvSpPr>
          <p:cNvPr id="3" name="직사각형 9"/>
          <p:cNvSpPr/>
          <p:nvPr userDrawn="1"/>
        </p:nvSpPr>
        <p:spPr>
          <a:xfrm>
            <a:off x="3296682" y="1964809"/>
            <a:ext cx="1072768" cy="6236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7" tIns="46804" rIns="93607" bIns="46804" anchor="ctr"/>
          <a:lstStyle/>
          <a:p>
            <a:pPr algn="ctr" defTabSz="1067683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635AF-17C8-4167-B415-EDFBEC461CF1}" type="datetimeFigureOut">
              <a:rPr lang="ko-KR" altLang="en-US"/>
              <a:pPr>
                <a:defRPr/>
              </a:pPr>
              <a:t>2018-11-06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86C4E-049D-43B1-9A28-88593CF68FB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16" name="TextBox 15"/>
          <p:cNvSpPr txBox="1"/>
          <p:nvPr userDrawn="1"/>
        </p:nvSpPr>
        <p:spPr>
          <a:xfrm>
            <a:off x="4468969" y="9103181"/>
            <a:ext cx="2240923" cy="32415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r>
              <a:rPr lang="en-US" altLang="ko-KR" sz="1100" b="0" dirty="0" smtClean="0">
                <a:solidFill>
                  <a:schemeClr val="tx1"/>
                </a:solidFill>
                <a:latin typeface="+mj-ea"/>
                <a:ea typeface="+mj-ea"/>
              </a:rPr>
              <a:t>SUNWOO  ELECTRIC</a:t>
            </a:r>
            <a:r>
              <a:rPr lang="en-US" altLang="ko-KR" sz="1100" b="0" baseline="0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altLang="ko-KR" sz="1100" b="0" dirty="0" smtClean="0">
                <a:solidFill>
                  <a:schemeClr val="tx1"/>
                </a:solidFill>
                <a:latin typeface="+mj-ea"/>
                <a:ea typeface="+mj-ea"/>
              </a:rPr>
              <a:t>CO., LTD.</a:t>
            </a:r>
          </a:p>
        </p:txBody>
      </p:sp>
      <p:pic>
        <p:nvPicPr>
          <p:cNvPr id="17" name="그림 16" descr="선우기전로고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1087" y="9110039"/>
            <a:ext cx="410315" cy="3231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 descr="내부3.JPG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49514"/>
          <a:stretch>
            <a:fillRect/>
          </a:stretch>
        </p:blipFill>
        <p:spPr>
          <a:xfrm>
            <a:off x="-1" y="0"/>
            <a:ext cx="7777163" cy="10905432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21BA2A-951D-41FB-8DDA-34E77CE8F66B}" type="datetimeFigureOut">
              <a:rPr lang="ko-KR" altLang="en-US"/>
              <a:pPr>
                <a:defRPr/>
              </a:pPr>
              <a:t>2018-11-06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5CACB-7D01-47D5-9442-96115D8C8A7B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14" name="Rectangle 380"/>
          <p:cNvSpPr>
            <a:spLocks noChangeArrowheads="1"/>
          </p:cNvSpPr>
          <p:nvPr/>
        </p:nvSpPr>
        <p:spPr bwMode="auto">
          <a:xfrm rot="16200000">
            <a:off x="3729822" y="-3313248"/>
            <a:ext cx="317523" cy="7777165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ko-KR" altLang="en-US" dirty="0"/>
          </a:p>
        </p:txBody>
      </p:sp>
      <p:sp>
        <p:nvSpPr>
          <p:cNvPr id="20" name="Rectangle 380"/>
          <p:cNvSpPr>
            <a:spLocks noChangeArrowheads="1"/>
          </p:cNvSpPr>
          <p:nvPr userDrawn="1"/>
        </p:nvSpPr>
        <p:spPr bwMode="auto">
          <a:xfrm rot="16200000">
            <a:off x="3729822" y="-2669304"/>
            <a:ext cx="317523" cy="7777165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ko-KR" altLang="en-US" dirty="0"/>
          </a:p>
        </p:txBody>
      </p:sp>
      <p:sp>
        <p:nvSpPr>
          <p:cNvPr id="21" name="Rectangle 380"/>
          <p:cNvSpPr>
            <a:spLocks noChangeArrowheads="1"/>
          </p:cNvSpPr>
          <p:nvPr userDrawn="1"/>
        </p:nvSpPr>
        <p:spPr bwMode="auto">
          <a:xfrm rot="16200000">
            <a:off x="3729822" y="-2025360"/>
            <a:ext cx="317523" cy="7777165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ko-KR" altLang="en-US" dirty="0"/>
          </a:p>
        </p:txBody>
      </p:sp>
      <p:sp>
        <p:nvSpPr>
          <p:cNvPr id="22" name="Rectangle 380"/>
          <p:cNvSpPr>
            <a:spLocks noChangeArrowheads="1"/>
          </p:cNvSpPr>
          <p:nvPr userDrawn="1"/>
        </p:nvSpPr>
        <p:spPr bwMode="auto">
          <a:xfrm rot="16200000">
            <a:off x="3729822" y="-1381416"/>
            <a:ext cx="317523" cy="7777165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ko-KR" altLang="en-US" dirty="0"/>
          </a:p>
        </p:txBody>
      </p:sp>
      <p:sp>
        <p:nvSpPr>
          <p:cNvPr id="23" name="Rectangle 380"/>
          <p:cNvSpPr>
            <a:spLocks noChangeArrowheads="1"/>
          </p:cNvSpPr>
          <p:nvPr userDrawn="1"/>
        </p:nvSpPr>
        <p:spPr bwMode="auto">
          <a:xfrm rot="16200000">
            <a:off x="3729822" y="-737472"/>
            <a:ext cx="317523" cy="7777165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ko-KR" altLang="en-US" dirty="0"/>
          </a:p>
        </p:txBody>
      </p:sp>
      <p:sp>
        <p:nvSpPr>
          <p:cNvPr id="24" name="Rectangle 380"/>
          <p:cNvSpPr>
            <a:spLocks noChangeArrowheads="1"/>
          </p:cNvSpPr>
          <p:nvPr userDrawn="1"/>
        </p:nvSpPr>
        <p:spPr bwMode="auto">
          <a:xfrm rot="16200000">
            <a:off x="3729822" y="-93528"/>
            <a:ext cx="317523" cy="7777165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ko-KR" altLang="en-US" dirty="0"/>
          </a:p>
        </p:txBody>
      </p:sp>
      <p:sp>
        <p:nvSpPr>
          <p:cNvPr id="25" name="Rectangle 380"/>
          <p:cNvSpPr>
            <a:spLocks noChangeArrowheads="1"/>
          </p:cNvSpPr>
          <p:nvPr userDrawn="1"/>
        </p:nvSpPr>
        <p:spPr bwMode="auto">
          <a:xfrm rot="16200000">
            <a:off x="3729822" y="550416"/>
            <a:ext cx="317523" cy="7777165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ko-KR" altLang="en-US" dirty="0"/>
          </a:p>
        </p:txBody>
      </p:sp>
      <p:sp>
        <p:nvSpPr>
          <p:cNvPr id="26" name="Rectangle 380"/>
          <p:cNvSpPr>
            <a:spLocks noChangeArrowheads="1"/>
          </p:cNvSpPr>
          <p:nvPr userDrawn="1"/>
        </p:nvSpPr>
        <p:spPr bwMode="auto">
          <a:xfrm rot="16200000">
            <a:off x="3729822" y="1194360"/>
            <a:ext cx="317523" cy="7777165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ko-KR" altLang="en-US" dirty="0"/>
          </a:p>
        </p:txBody>
      </p:sp>
      <p:sp>
        <p:nvSpPr>
          <p:cNvPr id="27" name="Rectangle 380"/>
          <p:cNvSpPr>
            <a:spLocks noChangeArrowheads="1"/>
          </p:cNvSpPr>
          <p:nvPr userDrawn="1"/>
        </p:nvSpPr>
        <p:spPr bwMode="auto">
          <a:xfrm rot="16200000">
            <a:off x="3729822" y="1838304"/>
            <a:ext cx="317523" cy="7777165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ko-KR" altLang="en-US" dirty="0"/>
          </a:p>
        </p:txBody>
      </p:sp>
      <p:sp>
        <p:nvSpPr>
          <p:cNvPr id="28" name="Rectangle 380"/>
          <p:cNvSpPr>
            <a:spLocks noChangeArrowheads="1"/>
          </p:cNvSpPr>
          <p:nvPr userDrawn="1"/>
        </p:nvSpPr>
        <p:spPr bwMode="auto">
          <a:xfrm rot="16200000">
            <a:off x="3729822" y="2482248"/>
            <a:ext cx="317523" cy="7777165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ko-KR" altLang="en-US" dirty="0"/>
          </a:p>
        </p:txBody>
      </p:sp>
      <p:sp>
        <p:nvSpPr>
          <p:cNvPr id="29" name="Rectangle 380"/>
          <p:cNvSpPr>
            <a:spLocks noChangeArrowheads="1"/>
          </p:cNvSpPr>
          <p:nvPr userDrawn="1"/>
        </p:nvSpPr>
        <p:spPr bwMode="auto">
          <a:xfrm rot="16200000">
            <a:off x="3729822" y="3126192"/>
            <a:ext cx="317523" cy="7777165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ko-KR" altLang="en-US" dirty="0"/>
          </a:p>
        </p:txBody>
      </p:sp>
      <p:sp>
        <p:nvSpPr>
          <p:cNvPr id="30" name="Rectangle 380"/>
          <p:cNvSpPr>
            <a:spLocks noChangeArrowheads="1"/>
          </p:cNvSpPr>
          <p:nvPr userDrawn="1"/>
        </p:nvSpPr>
        <p:spPr bwMode="auto">
          <a:xfrm rot="16200000">
            <a:off x="3729822" y="3770136"/>
            <a:ext cx="317523" cy="7777165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ko-KR" altLang="en-US" dirty="0"/>
          </a:p>
        </p:txBody>
      </p:sp>
      <p:sp>
        <p:nvSpPr>
          <p:cNvPr id="31" name="Rectangle 380"/>
          <p:cNvSpPr>
            <a:spLocks noChangeArrowheads="1"/>
          </p:cNvSpPr>
          <p:nvPr userDrawn="1"/>
        </p:nvSpPr>
        <p:spPr bwMode="auto">
          <a:xfrm rot="16200000">
            <a:off x="3729822" y="4414080"/>
            <a:ext cx="317523" cy="7777165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ko-KR" altLang="en-US" dirty="0"/>
          </a:p>
        </p:txBody>
      </p:sp>
      <p:sp>
        <p:nvSpPr>
          <p:cNvPr id="32" name="Rectangle 380"/>
          <p:cNvSpPr>
            <a:spLocks noChangeArrowheads="1"/>
          </p:cNvSpPr>
          <p:nvPr userDrawn="1"/>
        </p:nvSpPr>
        <p:spPr bwMode="auto">
          <a:xfrm rot="16200000">
            <a:off x="3729822" y="5058024"/>
            <a:ext cx="317523" cy="7777165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ko-KR" altLang="en-US" dirty="0"/>
          </a:p>
        </p:txBody>
      </p:sp>
      <p:sp>
        <p:nvSpPr>
          <p:cNvPr id="33" name="Rectangle 380"/>
          <p:cNvSpPr>
            <a:spLocks noChangeArrowheads="1"/>
          </p:cNvSpPr>
          <p:nvPr userDrawn="1"/>
        </p:nvSpPr>
        <p:spPr bwMode="auto">
          <a:xfrm rot="16200000">
            <a:off x="3729822" y="5701968"/>
            <a:ext cx="317523" cy="7777165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ko-KR" altLang="en-US" dirty="0"/>
          </a:p>
        </p:txBody>
      </p:sp>
      <p:sp>
        <p:nvSpPr>
          <p:cNvPr id="34" name="Rectangle 380"/>
          <p:cNvSpPr>
            <a:spLocks noChangeArrowheads="1"/>
          </p:cNvSpPr>
          <p:nvPr userDrawn="1"/>
        </p:nvSpPr>
        <p:spPr bwMode="auto">
          <a:xfrm rot="16200000">
            <a:off x="3729822" y="6345912"/>
            <a:ext cx="317523" cy="7777165"/>
          </a:xfrm>
          <a:prstGeom prst="rect">
            <a:avLst/>
          </a:prstGeom>
          <a:gradFill rotWithShape="1">
            <a:gsLst>
              <a:gs pos="0">
                <a:srgbClr val="FFFFFF">
                  <a:alpha val="50000"/>
                </a:srgbClr>
              </a:gs>
              <a:gs pos="100000">
                <a:srgbClr val="FFFFFF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863548" y="1"/>
            <a:ext cx="2913615" cy="3631842"/>
          </a:xfrm>
          <a:prstGeom prst="rect">
            <a:avLst/>
          </a:prstGeom>
          <a:solidFill>
            <a:schemeClr val="tx1">
              <a:alpha val="50196"/>
            </a:schemeClr>
          </a:solidFill>
        </p:spPr>
        <p:txBody>
          <a:bodyPr wrap="square" bIns="252000" rtlCol="0" anchor="b">
            <a:noAutofit/>
          </a:bodyPr>
          <a:lstStyle/>
          <a:p>
            <a:pPr algn="l"/>
            <a:endParaRPr kumimoji="1" lang="en-US" altLang="ko-KR" sz="1000" b="0" kern="1200" dirty="0" smtClean="0">
              <a:solidFill>
                <a:schemeClr val="bg1"/>
              </a:solidFill>
              <a:latin typeface="Helvetica-CondensedLight" pitchFamily="34" charset="0"/>
              <a:ea typeface="굴림" charset="-127"/>
              <a:cs typeface="+mn-cs"/>
            </a:endParaRPr>
          </a:p>
        </p:txBody>
      </p:sp>
      <p:sp>
        <p:nvSpPr>
          <p:cNvPr id="37" name="TextBox 36"/>
          <p:cNvSpPr txBox="1"/>
          <p:nvPr userDrawn="1"/>
        </p:nvSpPr>
        <p:spPr>
          <a:xfrm>
            <a:off x="5306096" y="3809964"/>
            <a:ext cx="2240923" cy="32415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r>
              <a:rPr lang="en-US" altLang="ko-KR" sz="1100" b="0" dirty="0" smtClean="0">
                <a:solidFill>
                  <a:schemeClr val="tx1"/>
                </a:solidFill>
                <a:latin typeface="+mj-ea"/>
                <a:ea typeface="+mj-ea"/>
              </a:rPr>
              <a:t>SUNWOO  ELECTRIC</a:t>
            </a:r>
            <a:r>
              <a:rPr lang="en-US" altLang="ko-KR" sz="1100" b="0" baseline="0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altLang="ko-KR" sz="1100" b="0" dirty="0" smtClean="0">
                <a:solidFill>
                  <a:schemeClr val="tx1"/>
                </a:solidFill>
                <a:latin typeface="+mj-ea"/>
                <a:ea typeface="+mj-ea"/>
              </a:rPr>
              <a:t>CO., LTD.</a:t>
            </a:r>
          </a:p>
        </p:txBody>
      </p:sp>
      <p:pic>
        <p:nvPicPr>
          <p:cNvPr id="38" name="그림 37" descr="선우기전로고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8214" y="3816822"/>
            <a:ext cx="410315" cy="3231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5B282-E623-4C90-8F68-4B4A7FBF0A78}" type="datetimeFigureOut">
              <a:rPr lang="ko-KR" altLang="en-US"/>
              <a:pPr>
                <a:defRPr/>
              </a:pPr>
              <a:t>2018-11-06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05DBA-925A-4FA2-AE27-5ADF85544B5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5B282-E623-4C90-8F68-4B4A7FBF0A78}" type="datetimeFigureOut">
              <a:rPr lang="ko-KR" altLang="en-US"/>
              <a:pPr>
                <a:defRPr/>
              </a:pPr>
              <a:t>2018-11-06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05DBA-925A-4FA2-AE27-5ADF85544B5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  <p:sp>
        <p:nvSpPr>
          <p:cNvPr id="5" name="TextBox 12"/>
          <p:cNvSpPr txBox="1">
            <a:spLocks noChangeArrowheads="1"/>
          </p:cNvSpPr>
          <p:nvPr userDrawn="1"/>
        </p:nvSpPr>
        <p:spPr bwMode="auto">
          <a:xfrm>
            <a:off x="-1" y="3798466"/>
            <a:ext cx="7777164" cy="39243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ctr"/>
            <a:r>
              <a:rPr kumimoji="0" lang="en-US" altLang="ko-KR" sz="1200" dirty="0" smtClean="0">
                <a:solidFill>
                  <a:schemeClr val="bg1"/>
                </a:solidFill>
                <a:latin typeface="+mj-ea"/>
                <a:ea typeface="+mj-ea"/>
              </a:rPr>
              <a:t>PREQUALIFICATION STATEMENT</a:t>
            </a:r>
            <a:endParaRPr kumimoji="0" lang="ko-KR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직사각형 5"/>
          <p:cNvSpPr/>
          <p:nvPr userDrawn="1"/>
        </p:nvSpPr>
        <p:spPr>
          <a:xfrm>
            <a:off x="0" y="4155142"/>
            <a:ext cx="7777163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 descr="OPENAS_339558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381740"/>
            <a:ext cx="7777163" cy="5185234"/>
          </a:xfrm>
          <a:prstGeom prst="rect">
            <a:avLst/>
          </a:prstGeom>
        </p:spPr>
      </p:pic>
      <p:grpSp>
        <p:nvGrpSpPr>
          <p:cNvPr id="8" name="그룹 7"/>
          <p:cNvGrpSpPr/>
          <p:nvPr userDrawn="1"/>
        </p:nvGrpSpPr>
        <p:grpSpPr>
          <a:xfrm>
            <a:off x="1799171" y="1273181"/>
            <a:ext cx="4178821" cy="1352003"/>
            <a:chOff x="411171" y="1245315"/>
            <a:chExt cx="5641035" cy="1825079"/>
          </a:xfrm>
        </p:grpSpPr>
        <p:sp>
          <p:nvSpPr>
            <p:cNvPr id="9" name="TextBox 13"/>
            <p:cNvSpPr txBox="1">
              <a:spLocks noChangeArrowheads="1"/>
            </p:cNvSpPr>
            <p:nvPr/>
          </p:nvSpPr>
          <p:spPr bwMode="auto">
            <a:xfrm>
              <a:off x="2046877" y="1245315"/>
              <a:ext cx="4005329" cy="11359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46804" rIns="0" bIns="46804"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kumimoji="0" lang="en-US" altLang="ko-KR" sz="6600" cap="all" dirty="0" smtClean="0">
                  <a:ln w="0"/>
                  <a:solidFill>
                    <a:srgbClr val="0070C0"/>
                  </a:solidFill>
                  <a:effectLst>
                    <a:reflection blurRad="12700" stA="50000" endPos="50000" dist="5000" dir="5400000" sy="-100000" rotWithShape="0"/>
                  </a:effectLst>
                  <a:latin typeface="Impact" pitchFamily="34" charset="0"/>
                  <a:ea typeface="+mj-ea"/>
                </a:rPr>
                <a:t>SUNWOO</a:t>
              </a:r>
            </a:p>
          </p:txBody>
        </p:sp>
        <p:sp>
          <p:nvSpPr>
            <p:cNvPr id="10" name="TextBox 13"/>
            <p:cNvSpPr txBox="1">
              <a:spLocks noChangeArrowheads="1"/>
            </p:cNvSpPr>
            <p:nvPr/>
          </p:nvSpPr>
          <p:spPr bwMode="auto">
            <a:xfrm>
              <a:off x="2080161" y="2530618"/>
              <a:ext cx="3842158" cy="539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46804" rIns="0" bIns="46804"/>
            <a:lstStyle/>
            <a:p>
              <a:pPr algn="ctr"/>
              <a:r>
                <a:rPr kumimoji="0" lang="en-US" altLang="ko-KR" sz="2400" dirty="0" smtClean="0">
                  <a:latin typeface="Impact" pitchFamily="34" charset="0"/>
                  <a:ea typeface="맑은 고딕" pitchFamily="50" charset="-127"/>
                </a:rPr>
                <a:t>ELECTRIC</a:t>
              </a:r>
              <a:endParaRPr kumimoji="0" lang="en-US" altLang="ko-KR" sz="3200" dirty="0" smtClean="0">
                <a:latin typeface="Impact" pitchFamily="34" charset="0"/>
                <a:ea typeface="맑은 고딕" pitchFamily="50" charset="-127"/>
              </a:endParaRPr>
            </a:p>
          </p:txBody>
        </p:sp>
        <p:pic>
          <p:nvPicPr>
            <p:cNvPr id="11" name="그림 10" descr="선우기전로고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1171" y="1434230"/>
              <a:ext cx="1351427" cy="1064271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 userDrawn="1"/>
        </p:nvSpPr>
        <p:spPr>
          <a:xfrm>
            <a:off x="1657192" y="9878095"/>
            <a:ext cx="228620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 smtClean="0">
                <a:latin typeface="+mj-ea"/>
                <a:ea typeface="+mj-ea"/>
              </a:rPr>
              <a:t>선우기전</a:t>
            </a:r>
            <a:r>
              <a:rPr lang="en-US" altLang="ko-KR" dirty="0" smtClean="0">
                <a:latin typeface="+mj-ea"/>
                <a:ea typeface="+mj-ea"/>
              </a:rPr>
              <a:t> </a:t>
            </a:r>
            <a:r>
              <a:rPr lang="ko-KR" altLang="en-US" dirty="0" smtClean="0">
                <a:latin typeface="+mn-ea"/>
                <a:ea typeface="+mn-ea"/>
              </a:rPr>
              <a:t>주식회사</a:t>
            </a:r>
            <a:endParaRPr lang="ko-KR" altLang="en-US" dirty="0">
              <a:latin typeface="+mn-ea"/>
              <a:ea typeface="+mn-ea"/>
            </a:endParaRPr>
          </a:p>
        </p:txBody>
      </p:sp>
      <p:pic>
        <p:nvPicPr>
          <p:cNvPr id="13" name="그림 12" descr="제품2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3436713" y="8075054"/>
            <a:ext cx="4340450" cy="2834246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88613" y="10110742"/>
            <a:ext cx="1815705" cy="581506"/>
          </a:xfrm>
          <a:prstGeom prst="rect">
            <a:avLst/>
          </a:prstGeom>
        </p:spPr>
        <p:txBody>
          <a:bodyPr vert="horz" lIns="106768" tIns="53384" rIns="106768" bIns="53384" rtlCol="0" anchor="ctr"/>
          <a:lstStyle>
            <a:lvl1pPr algn="l" defTabSz="1067683" fontAlgn="auto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CB269CB-C420-4C04-9969-3A1CAF1D14DF}" type="datetimeFigureOut">
              <a:rPr lang="ko-KR" altLang="en-US"/>
              <a:pPr>
                <a:defRPr/>
              </a:pPr>
              <a:t>2018-11-06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2656613" y="10110742"/>
            <a:ext cx="2463938" cy="581506"/>
          </a:xfrm>
          <a:prstGeom prst="rect">
            <a:avLst/>
          </a:prstGeom>
        </p:spPr>
        <p:txBody>
          <a:bodyPr vert="horz" lIns="106768" tIns="53384" rIns="106768" bIns="53384" rtlCol="0" anchor="ctr"/>
          <a:lstStyle>
            <a:lvl1pPr algn="ctr" defTabSz="1067683" fontAlgn="auto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5572845" y="10110742"/>
            <a:ext cx="1815705" cy="581506"/>
          </a:xfrm>
          <a:prstGeom prst="rect">
            <a:avLst/>
          </a:prstGeom>
        </p:spPr>
        <p:txBody>
          <a:bodyPr vert="horz" lIns="106768" tIns="53384" rIns="106768" bIns="53384" rtlCol="0" anchor="ctr"/>
          <a:lstStyle>
            <a:lvl1pPr algn="r" defTabSz="1067683" fontAlgn="auto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E380859-47C8-4808-B2CD-35321AA1BC1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3" r:id="rId5"/>
    <p:sldLayoutId id="2147483658" r:id="rId6"/>
  </p:sldLayoutIdLst>
  <p:txStyles>
    <p:titleStyle>
      <a:lvl1pPr algn="ctr" defTabSz="1066081" rtl="0" fontAlgn="base" latinLnBrk="1">
        <a:spcBef>
          <a:spcPct val="0"/>
        </a:spcBef>
        <a:spcAft>
          <a:spcPct val="0"/>
        </a:spcAft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66081" rtl="0" fontAlgn="base" latinLnBrk="1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defTabSz="1066081" rtl="0" fontAlgn="base" latinLnBrk="1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defTabSz="1066081" rtl="0" fontAlgn="base" latinLnBrk="1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defTabSz="1066081" rtl="0" fontAlgn="base" latinLnBrk="1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68036" algn="ctr" defTabSz="1066081" rtl="0" fontAlgn="base" latinLnBrk="1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36071" algn="ctr" defTabSz="1066081" rtl="0" fontAlgn="base" latinLnBrk="1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404107" algn="ctr" defTabSz="1066081" rtl="0" fontAlgn="base" latinLnBrk="1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72143" algn="ctr" defTabSz="1066081" rtl="0" fontAlgn="base" latinLnBrk="1">
        <a:spcBef>
          <a:spcPct val="0"/>
        </a:spcBef>
        <a:spcAft>
          <a:spcPct val="0"/>
        </a:spcAft>
        <a:defRPr sz="51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99780" indent="-399780" algn="l" defTabSz="1066081" rtl="0" fontAlgn="base" latinLnBrk="1">
        <a:spcBef>
          <a:spcPct val="20000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66191" indent="-333151" algn="l" defTabSz="1066081" rtl="0" fontAlgn="base" latinLnBrk="1">
        <a:spcBef>
          <a:spcPct val="20000"/>
        </a:spcBef>
        <a:spcAft>
          <a:spcPct val="0"/>
        </a:spcAft>
        <a:buFont typeface="Arial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34227" indent="-266520" algn="l" defTabSz="1066081" rtl="0" fontAlgn="base" latinLnBrk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67268" indent="-266520" algn="l" defTabSz="1066081" rtl="0" fontAlgn="base" latinLnBrk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1933" indent="-266520" algn="l" defTabSz="1066081" rtl="0" fontAlgn="base" latinLnBrk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36128" indent="-266921" algn="l" defTabSz="1067683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469969" indent="-266921" algn="l" defTabSz="1067683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03810" indent="-266921" algn="l" defTabSz="1067683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537653" indent="-266921" algn="l" defTabSz="1067683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06768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3841" algn="l" defTabSz="106768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67683" algn="l" defTabSz="106768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1524" algn="l" defTabSz="106768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35366" algn="l" defTabSz="106768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9208" algn="l" defTabSz="106768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03049" algn="l" defTabSz="106768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36890" algn="l" defTabSz="106768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70732" algn="l" defTabSz="1067683" rtl="0" eaLnBrk="1" latinLnBrk="1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gif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37898" name="Rectangle 10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31746" name="AutoShape 2" descr="data:image/jpeg;base64,/9j/4AAQSkZJRgABAQAAAQABAAD/2wCEAAkGBxQTEhUUEhQUFhQXGB0bGRcXGBcYFxgXFxoYGhgaGBwYHyggGRwlHBcXITEiJSkrLi4uGB8zODMsNygtLisBCgoKDg0OGxAQGiwkHyQsLCwsLSwsLCwsLCwsLCwsLCwsLCwsLCwsLCwsLCwsLCwsLCwsLCwsLCwsLCwsLCwsLP/AABEIALQBGAMBIgACEQEDEQH/xAAbAAABBQEBAAAAAAAAAAAAAAAFAAEDBAYCB//EAEQQAAECBAQCBwQIBQMDBQEAAAECAwAEESEFEjFBUWEGEyIycYGRQlKhsRQjM2JywdHwB4KS4fEkQ7JjosI0U1Rz0hX/xAAaAQADAQEBAQAAAAAAAAAAAAABAgMEAAUG/8QAMREAAgIBAwIDBwMEAwAAAAAAAAECAxESITEEQRMiUTJhcZGhsfBCgdEUI8HhBWJy/9oADAMBAAIRAxEAPwDzkQ4hCHEfS5PLHAhwIdMdpTWA2HBxSHMW25QnQRy5LkawnirI/hsqw8OUwqQ+RGhoUdUhUgiiAh4VIekEA0KHpCywQYFChUhwI7J2BxD0hAQ8dkOBUhQ4EdAR2QHMPWOqQ0dk4YiFSOhDmDk7AwEOIasdCOyDAqR0BDVhwYGQ4JE0iQGIkJi7KyZVoKwkrFHkpCty2REFRKlUSzEkUaikVSYRTU+B3Bwe4TwmYo5Xghf/AAVA9T2n75Ryy5Qn8JHqIiicILxZP3L/ACNKXkX7jlyFEcKNRmyBwI6AhhHQiOS2DpIiwwLxXTE7RhJPYaKPSOgctLKs+Lmw8T/eKfTbD2AQWDbfx5RnsEnyh1v8aT/3CFPThKlDmfnHkKia6jVn3noOyLrwB3GqREUxZdNYgMevGR58okcKsORCpFMiYGrCrFtrD3FDMlCiK0qATfh4xWUkiArE9kwuDW41YVYakKkNkXA9Y6BhgmFBydg6rDVhQ1I7IMHUOI5pDgGOyHB2BD5Y5AjoCOydgYQ8dAR2lqukdqBgjEPSLCJVWyTEycPWfZMByRxTCY6CIItYUsnT5RemOjzjYBWKV0rvEpXxTxkpGttZBDKI2/Qx5lBAcTmJIoeF/jGYTIcTBCRZyrSa6EH0vGXq4eLW45L0WKEi90ynm3XCWxQcP8GMguDq5dJ1rCEqn3YfpYqqCiT6i3XLJnV/MgfGLDMmtVgDBScQApoUH2g+SjBRExTQ+gisbPM2Rk/KgI3gjvCnjCizL9IQuYU0DXKD2q6qBoR5Xh4aNzlwTcWuTEiOgI6ywbkcKbXLuOFyjiCKIp3gecSncoLc2RrcgII6KqR0W6GLU7h5bShRKSFpzChrQVIoeBtpHSsRygzmWcopJ5j5x3ML7SvxH5mIEbR06bnxPzhNtefcN+kYmGhJvpD5fhFFIRo4Ih0iHpDgQ2oGkMYbjTjaFISsgAZgBsuqRUc6VECXVVNeMOnfwhssSgoxk2u5STbSRFSHAiTJHSUxbWS0hPo/hCX1lKlpbsSCrQnhFLEJUIWpIIUAaBQ0POL8vOGjafcJp4G/6xTWKxnhOfiNt7ehWSjpSRSyw4RE5RCCY06yOkiS2YlSxHSYI/RR1QXnGYmmShqBx4ROVuB41tlJMsOMSJlkw4EdhBpXatI7xPed4bO2pceympiVJpE8nO9UQWyQooVU13INKfCKC1VMJGxt+46VSSLhfAFSRD/SOcDnRUGor5ViQA0rQ0jtSzgHh7BSVmqEHcGCmNY0p3KFGtEp+IB/OMv11IZ+eCQSo0AHwApEZwi5qT7FYtqLiggp/eGExvAMY00oK7VLb2imek6CcoSrxtty8KwZ2w08ixqeeDTuTBAJGo8ox030meJqFBNOGh9YJT2KoUySFDtD4VofOMkpwRHqLXsospVWuWjUYfi7i3W0O0JSq+lalJ1pbQxpJqcCEKVwEYGVUeuBGygK+A3jQYtiIQ3xrYUPnDUWeRtsS6rzLC2BsjOFDxWKEqIArwUQT50hQNanSFBQuqwFgfhCiFd6iuWillOp8B6VkgquUqP85tFpLAQFAqUNK1PDyj0fC/4eoBVVKwNQUOpN+HZRYRZf6IMlsF1LqlDVIWmh8VFAA1r4iPPlfdnlYNqhWeW/RUq0WfIj9IZ6TR7S1jKDXWwrvbiY9Bl+iVTRmUXWuqnhTzoi8XHP4fLISV5AmlFJClqJ3qKJG8d49ku4dNaPLkyzJASHlcr0PyiN3DZdSiVPUNb1UNeF/KPTZ7+GTSUFRUtVadlCCTtXQk3vAuZwCQSkB5t9LgNVZsiElRA94GtLekdLqGn5mcoJryoyWEIlWVhReStO6FKGU+Yjtcs12v8AUgCtDdNr6esX38AlFrAYKEhIFOtcSSVb1sKi+kO/0NWrtBxsEkm1Dc3Op4iE/rEnnUx/BysYMzPIS07Qv9nStlAUIBNEk6cot9SwsgpnE0Qa/Zr8q1EGF9FXlIKXXgom1qaeB3i3gnRYN27CrUqSgHXU9mptaghn1qa9r5HLpt+DqX6NIfQp0u9hSvZQUJp7VCrSn5xVm8FlsyEInMwI7XZUSBrTyAJrvGlHRVlCKdYsgUABoMqRTsiuopxrHTGASwVmUlaapyml8wFbqoNe0dOAjJ/XPDxJmpdKvRGWThcsEKV9ORmCqZShVxCbkZYqP+uRlAqOwoVPu8t/SNo3gsoUpSB2m1ZkmqKk0pQ1GlzrE8x0cYUFqCAM/eSAk14ZeGpFv7xqj/yait2yFnRJ9jGM4U1VH+qRc3GU2vSCqsAl8yh9LbygVCqHtHgIUzhiEupWqWWoJGWq60IFaGgFDc18gKwPUlhCcpYRmCiqtVV40+7fa+sUfVymsxMUegcdnLv+fwRowttSwn6S2BucptSJJbCGCpwGcaypFUnKbx1JzEsguKWgqU4KKINE0IoRp+kRuqlnGw31IATUJVUkgGg9betYrV1NkY4efiabOmjO3VwscFDD5VtTuVU0yE8aKgoqTZDWYTDeYqoE3unjEUuzKJKkloUNB/T413vHTz7dUBOVKANCM3d2B28OcYrLr5S2kzVCmtLGETyuFoISDNM9s2UQRkF9aanSI25Fol1K5uXTQHIe12ztT97wZbnGlM5ULAJUDRQbChQUsaUO3OFPPtqSmrYJSmgygCpG5qDy0hquqsWzy+Qy6VPgyzso2lTYM/LVV3hRVU3peGEo2rOPp8sMuhAV2r7RoEolEq+zNTcVCaJO98teV6xfXLy/VlSE5jShSQjMBoaAim9bRol17SxhkH0PvM/JYUzRtxU+yb0UAkgJrYFXoYsTUmhKlZZxlTeauWlEEm1aCgsDbwi25h8mtJHVqSkgCibXToo8/wC/nMxIoUtIqQhNOrFQRQcuOovy4Rks6qTedx6Ol0vffbgCYlhMsRm+mMJUbZQpYCDbta33496M9O4G0DRc41oKVz3sCKeINbx6I5gLTaVFKKFVyAlLiK0Itm1sa2GpgX//ADGApJcQ6qwukUBoAAFJI0oBHS63PGRYdI1lM8+X0ZWs5W1JUbnU3SBWunCA5wtaKrJTlFdyToRw4x6Fj2FBaEoaU9UE6o9kgACoNCLedYxs5hj6EkFtQSARa45Dzh4dRq7iSoxygC4vtADgB6RI40aEwztjQJvva/nCbUdzr5/CNWTOluG3mEozUrRRqSfEinhEKp1JTkUB48Irz89nBFhfQQOSu29Yiq295FJTSexKp/Kap1BrUcQbQoquGFF0iGo9gkemroHfChxr+yIMSfT5Y9s+oUPRVY8rl2mnH0fRwtFVJqk3FK1VW9rRqpmUbbQpSjmygkgAZjS5oeMSehGhQcs8G6lumKa1KWVE8ihXqDT4QTZ6Wte8634HOn4X+BjyyV6lbQdCy2m5oulqGmogXh/SIKcygKA9k2v4jaBpyK0ljPc9zRjq1irbgcHCiFH0sfLXlHbXSBJGVwN+BCm6/wBYIMeTNYoNwa8dDB2TxtzSzqdSlyhJ89fnC8HOJqsWwmSd7T0vl+/1eZHjVkgjzEVGOjskpJLaAebbyjTmQfleO8NcacGZgrZWO8gGwJ4oPYUOYy+sTvYalfeAQ57LzJKTU6BQ1FTpUG9R4nZi7oCzfRlFew46DwJSr/tWkH5DnACfwNxPceRWujgU35A3ST+EmNU3ijrCw3NJDrZNEuADMOSkmx1G4NwakUjQo6tQAUlCkLsCoVB+6Cbg/cX5EwUoegdcl3PInxNtd5LiQL1Sc4tv2Sbc4TfSp8HvoV+IAH5AxuMZ6NrQ5llfq16hlSszLtN2iruq+6QORjJTqEOKLcw0GnhsuqQTycAzoP4s6fDWGddUuYoZX2LiQw6Xr9toeX96xek+mCNAVo9fkCflGVn8BdSohkqC9epXQOEcWyDkeTvVJrygRL4grPlcTcVFxQgjWtNPSFfRUyXBZddaudz1djHwdHweSgL/ACPwi0ueCx222113FD6VHxjyTrELJyrKDXRV0nzizLzL7Sge0E+8gkptxH9ohZ/xy/SysOuj+qPyPRRhLCjmSMhOx/dL8opTmDf+2UDmm1fmPUQClekzm5CxzsfUQWlsfZXZdUK3J0PmPziTour75NMOoqnwVHsPXopNeYH6X8reEVXpHMKAkEedPzpGnFKAhxJB0rT0B7vlbxipMPAGikkkbUqacQD2tNwpXEcISF008YLWUwa3M9KthKgXFVSDcV1H4hp4GDktKVJUw+lIOiFDMPVURTUo25ptqRVSR4kdtPmDAqYwlxAzNqqOKVW/qTb+oCL+IpbZwQjW47x3Dk3LzFO22hY95BH5xzLT6kii0ry8wbeB/fjGaTi77ZoVEHgapPkRrBGWxxxywWAr3VEX8MwofWBKmTWNhles75Cs8jOnM0pKuWih+VufxgYiaWmxqPURBM4kpJ7bdFe8kqT8D/aOmsXziih5nTzpp8oXwppboGuuT2e4RZxR0aLJ5GDEp0gBGV5P81/yuPKBGFy6HHEpWrKCRY2qCfZULH4QnZZSTQEHgDYnwOioy2xjJ6WUimF3nXAatnMnXKe8By2UOYrArEVpeScwoeIBrFczJTY1TyPHiP1rD/STW9/n5wkK9IJmUfwBaCpTfbBBG4UAbmnH+8DpfCjQlVdTVNKZUihBqedQacI34dSYgm0JUDxO9AfUGyvnzjWuplwzK6InmuKtZVEa7k8yTFEGNFimCqSSa5k/u1aW8CIDvMpFRQg8/laxj0YSTR59kGmVVQ8PkJryF/WkKKIkaRrFEJskEeACflHS+kRFgk08RGeUaWMcUjmg+I1wGpnGFLQUEWIpY7RRklBtaVgkFNxff0iqKRI3ewqTsI4Vtt5ZrmVh0ChvxFAPClb/AAhy+ppQrUjY1t4RnmyWlgVFaVIrYEk20OwB03gyV5wBVNwRqk6AkG1Dtwg6Ex9RscIxYWV7dLV0IOoPEERu2Jk5m1JNlKyXuO0kLbrxqCUnwB2jxnBn6lKRU/OPX5AqSQkgZGihKOK36BIHMJKqnw5xmnHSx08nHSpsCXmDY5FoUgj3XF0IH4SViB2GYsciXT2klQbeQe64CDlUR7wAUK8hF3pqC3J0Pecc7I4NoKlCv8yz8IzWGNq+iAUqp6YQhI45ErKiPNaR5wrORusRY+rDWYk1c6lZqVAoAUhJO9DmHkOMAcVyTSEFwAKUlCm1+4VlSchPu521DlmHC+oeSayyyLBbhT96qkJST8/ARn+mTDbTOVHdKQU8kuLcUB5WhkKBHpNlxsIczBjMUk/7so8NT4VqdgoXsQYA41gSut6iZy9ffqZkd18CwQ4fepSijcaGtQY1L2TrEOKFW5hpHXDx7KleIWjNXjHeMSY6tDT10VUytVKlCmqdU6n+QgHiBDRlhhaPEJxpTa1JIIIJCkkbgmxBi3heKrQexcbtk1BG+T50Ma3pvhKlNB5Yo80rqX6e1QVac/mSCK75RGDEqSa1pTf9I0xaaJs0vVIeTnZOVe42PltFBM2QSlYoR8IroSpNHUKooGixSxrcGm1aX5wXxWSEwyHWz2gO0KcPzg8HFVubcHabVVI1GtvvJOovrBfDsaSsBKso4IWT1Z/ArVo+FoyLCVNkEGtPKkEMiXaUoFnTZKzwOyVcDofHWc6YyNFXUyhtyjdvSuZQN6jSpyvJ0oAoWWOFSK8RFP6a60uqgpQJp1rYyuA+64k2UeSrnYwNwzHMlGn7ouAaVU3tSh1TrVJg8+vLl6w/VqACHh2stdEuV+0aOxNxe9RHmWRcZYkso9OEo2R1QeGSthmYScwQoDVSBSnNbZug8xbnFGe6JhQJYULXyKJIpxB1T525wPxbCXGF9a1mSRc0JNB76Fe0j4jfjFyRxwEhEx9WvVLqLC/tdnSvFNjuDrC6ZxWqqWV6BdsW9Nq39SpK4u9LEsvthxG7TutP+muL6MPYfBXKFVR3miaPI45a98fusEJ51JSEzaA40e68gVAruoJ7v4kWPAwBxLo+40A9LKLrYuFIP1iacCnWn+QIrX1MZbS2f0EnU1vHc6ZC01ydsA3AHaB4qb/MRYlZskdhQpuhV0/EfAiKsvjaHqCZqlwd2YQKKHDrUjUcxEkxRKh14se7MNGx4E6184pOrK4ydXbHOMhFubB7Khl5KBWj0rmT4gkcotPySMmcdgcQczdfEafCAb0x1ZAcopJ7ridxzG8FmsXSGaCxz16xN0EEAZVjbTQxjsqksOBo1LgovtLTcio2INR5HX5xD9J4n1/WLf0pO/1RP+43dtX40mwPpDTDQAq4kFP/ALrV0/zJN0nlB42khHFMoPO/v96wBxKSQvSiD4EpPlt8YPTEhbM2rMnintD+ZOogU+2aV24punzGojTUscGa6D7mVmpRaNRY6EXB8DvDwacqK6EHUapPiDpCjYpHnyrwwBmJhwmJUpSNTXz/ALROiVAGZyqU7CvaP6CKYIEEvKqWaDTcnQeP6RZ+kJbBDWu6zqeSeAjmcfqMoGVOyR81RDLihqQDyOkdgIRwuSUrtlC1D7hGb0vBR5zs1qo1skLCQoahRJFzw9eEVGA2RmyKQRqQokHkK3qY9B6I9D0qT9MxD6uXTcNmylgaA8E/PwuTKSggpZIugmBBCRNPVSn/AGhbMtXvAHYbE23Ntd9hKwspdIAbRUNpvQkd9ZJvlTWpVqSeMB8Gw1U+8p9eZEoCclaAqbBshFKBDQA13iHpL0hbUsty/wBkKAkaKCdEpGyBrTc3jFJtvJZLGx10lmTNOpQ3U17KBpbcnhuTwA5Re6NyCXXgUXl5UFtCvfdV9oseZNPFPOBstKOVSw3aamB2j/8AHl9VFR2UofAgbxsJMtMMAo7Mu0khHFwiy3edSSE8SqvCOSA2SYr2phttB7LKCqm3WL7LfoB6Rm/4ktJR1TSdAgE+QCE/BP7rGpwOWIAW6KOPEuKHuppYeCU28zGF6UTZmZg5b51BKPCuVP6w4hA+5lEs2f8A46Sf51rUPgRB7pKkfRmCbleQnn9SkE/ERlMWezzq0ouEqS2nwbCWx/xr5xov4gvUWyyk/ZIA8DQfkBCtDA7GZMrlHVGhzS4zc1S60gE88qo8hmnAI9uW1mw5aySPq3B45lND9fSPE8TbCSdLfukWrYskcSLgKXk/9Mq80KT+pifo3igS7kJ7LltLV2/T0iHCE3eJFKMq+JQKfExAWTqloI4FR7VRS4zflGhrKJ53LGMt9U4QdDcU0ivJzKK0It5wZxpAdYS4NSmu1QaX/OM6BvT0p+cLkIbX9fUD7ZIqP+qjj+MCniOYgr0TxpP2D12l2FdEqPySbeBoYz6HRQKAIUm4O4vtTgYsTQDqC+2KHR1I2V7KwOCqesTtqU46WXoudcso30m8WliWdJKTUsrOopYp8Rcc9NxAHpHgWXM40NLrQNAD7aPuV1Gx+E+GzQm5bKs0cQQM+4X/ALa/BQGQ+AMEZKbU8i5yPtGiifZVpUjdB0UNPQR5a1VyyuVz/J7emF8Mfuv4MxguPuMdnvtnVtWh4090/s1jRSwISX8PUSjVxg3KfI7cx5HgCxBgIzrQ2MhOV5kn7JexB2Sb5VeIPMXhuILZWFtqKVDcfI8RyjROmNq1Q2fp2/PeefC6VL0y3RrHpNie7TRDMz7pslZ/X4+OsA25l2VWpp5NB7Tax2DzHDxFoLZW50FbIDcyBVTQ7rlNVN898sJvFkOp6meSVJFku6utfiOq08/WJVTnXxulyu6+Hqi1kI2LKI2kdkqlxnRSq5ddCQOKfeHMH1iqw1mJMsSFbtHXnStljlryiPEcNek1JUlWdo3Q4g1B/CdjxSbGJ2nW5qhqGpjZYslZ+9Tuq/d41rTYtUSGqUNn/tfBnDT96D6tehSe4eV+74G0W5WdKFUqW1cD3SPjblccoG4i+rMUvoo6NVC2YcTsfERw1N2yrGZPDcfhO0JKvK3Q8eoSeM/nvDL6kE1uyvZbfcPikf8AjUcoozThTRTqapOjzRFD40t5WPKIqEJq2esb3Se8PEfmI4ZmLktqyk6pOihwNbLHJXrCRg48FXL0/wBMZcolYzI7X3kWWPxIMKGcYaXdJ6h0eIbJ5bo/dIUWRJ6e8TMBaUd3tK4nbwG0Quv3rWquOw8IjJrYafvWO22o1YyeVkZtBJgvhOFrdUEoSpRJoAkVUTwA/PaDfRLoU9NKBylLfvHfjT905iPQ25+Ww4dRJID82RcihCabqVolI8h46wJzUfiMotlbC+i8vhzaZnEVJU4LtMC4Sdre2uu9PCsX5aUexF3rZyjbDfaDKrIbGoU+dMx1CNbgnnTw3D85M7OvVAN3yOyPuSiD3lbdYQeXGBPSHpQXwGWU9VLJPZQNVH3nD7Sib+e5jK25PLKJYCvS3pd1o+jytQwLKVoXKW8kcor4RKFlCHlIK3nDSWZpdatnFD3AaU4+EQ4JhKW0JfmElQUaMsDvvL2t7nPf57fDsOUgqemF/XEUccSKhlJ0YYA1cNaWrS3nyWQ5wTdHcFyhaVqzKWqs09utWvUNn3R7R8R4Op9M3MHQScqaqPsrcTZKRtlTfz8op4zia1rTISgCXFCiyLhhrUgnTPTU84vNlplpKUj/AEzBoOL74+YBqT4cjB+wh30ixUoaNbOPjTdDXPgVfvSMhIkJK3zowgkf/Yrstj1NfKHxKfLq1OLuT+6eEQ46rqmW2PaV9a54kUQnyTf+aFzljYwcdBZIKmetc7jILqyeXdrzJofKK+MzJfdW4dSSrwroIJu/6WSQ1o7MHrHOIbH2afPvQNlZcrWhsDtLUB6wWzkGMaPV4cyhR76R81KP/jHkuNtDY2rwMex/xCmR1iWUUyto+J2/pCY8jx9NzDQe4HwU8Mbo0+a1JSlI2oVHj6RQmUIBq44XFbhN7j7xgxhmHKdlVpSQMzgueCf7xCrA0NkZiVnnYekbYxbWxFneBLC5ZxIGhNOQN/mD6xnn1ZTTnGwwZQCnEgWLZt+Ein/KMZiIo4rxiclpeBuUSyUx2r6flvF3DpvqHr9pB7Kx7zatfOlxzgMhdDWCM0KpSr+U/MfvlHco7uHZU/RJrKo1ZWKV2U0vRXiLHxTGkmFFCuuTdxrsPJHtt+yseQHoOMZRk/SJVSdXZftJ4lpWo/lNT5QYwnEqttum+T6p3iUG6T40HqgRj6mvfUj1ehu/S/igrPppR5oBdEXTql5g3Ug80i45fhjM4xhwRR1o5mF907oO6Fcx+nGNMwMhLQIoDmaI23p4XBH3VQPUtLSiFD/TPmihr1To18hY80nlEK5OLyvxGzqqozWvs/ozOSz5SoKSSFA1BGoI4RrGVon03oicA5BL36L+cBXpBDLqm3R2FWS4LlB1BtqL+YNRFBaVNLKSaKSbFJqORBGoIvGiytWrVF4fZnlxlKmWl8BvDsVclSptaM7RNHGF6cymuh+UPi2BJKDMySitr2ke23xCxunn/mCMs+jEEBKyETaB2V6BwDZXPnAVh96TeKkVStPfQdCPDcRlg3qeNp912f56mmSTXqvsSyGKoeSGZkWHdX7SPA7jl84qYlh62SK0Ug91wd1X6HlBuYwpmeSXZWiHtVtaCvvI8/2DaA2HYupgqYmUZkVopKtRz5Hn/mNddyntw1yvQz2UuP8APYqsvlJqk0MWi6h3vUQv3hofHhEmJ4PlT10uS4zv7yOShw5wJC6/rFHFMlGcobPgvOlSLOCo2P6GFETM2UjKoVTw/SFAw/QsrM8P5gfD8PW6sIbSVKOw/do9MwLoO1LID88pIpcJ1HkPaPOw5nSL0xislhaQ1LIS6+bCgzEq0FtVmvGggfJ4RM4g/WZq6qo+ozENt7j6QsbjXq038K1hp2544MahjkszvSN2aHVyg6iVrlLtKrcPutgXWrwokfGLycNYkGs02CM3aTLZquun3pletPui3KHxXG5fDuyxkfnQMvW0AbYHusoFk04DzJjzybm3HnCtxRWtRqSSSSYklncZsLY70gdm15nDRIshCbIQNgkCw+cHej2BhCUPzCFKzGjDA77y9qjZA3MSdG+jYZ6tyYR1j7n2Mtur7y/dQNSeUbcpRJpVMzTgU8rslYHd4MSyfgT5wG+yOOZWTDGeZm3B11KKWLoYSdGWBuulqj/InHukC0ZENoImV2l5cX6hK7dY5xeVXetIH9IsfUzldeSOvP8A6aU1Swk6Ouj2nTald4LdEuji2Mzz6s066Cpa1mv0ds3UpRPt0/S2sFIVvBZwbChLNrQV/WEZ5uYrXKD7CTuo6eJrtQh8UxbrVAIGRtAo2j3U8/vHUmI8fxsOfVM1DCDWp1dXutXHkOEC2lQJPsgr1DGEshSitz7NsZlcwNE+JNBEeFtfSphbzx+pb+sdOxA7qB4m0LFVlCG5VAq4shTgGuY9xHkD6mOukbol2kyTZGey31DdZ0T4JFIEfULBmIYiqYfU6rc6bACyQPAUEaToNKJLy319xlJUTz/xX0jGNu00jZYm79FwxtvRyZOY8er1/wDz/UYPc4zs9PF1TjqtVqJ8AdB5CMNjaqkxp5l4ZYzMyjrFhPEgfGDBbnMN4Qzkl0DiK/1XgZiZ7Q84PTFgBwEAMQNVeEepHZYIMbBzR8WrVCh8K18qRkMUP1hjZYBZ4ng04fkB84xU0qpr6Rns9p/sFcFeCkiM6FI3IqPFO3npA9KYt4fMZFBVNCIWISzgU/1L7az3e6vgUqsa+oPlByWYDE24wT9W6KA7UV2mz5EAesZvE2MjriOCqjwNx8CIPYkvrpNiYHfbPVL427p+X9UJJalgrTNwkmFJV85aKspohJrsmp6s+CVZkHkoRcmkJWCFWQ5ZX3Fjuq8jY8oFrmgVNvK7jqCl34Jd8waKEXpRZotldyk5Tzt2VDxFPQcYwNdz3qpp+R8Mqy1VpVLOirrdQkbrQLlI+8nvJ5VEAX2Ck01FKg8Rx/tBzEmlFPWAkPMUzEaqQKZF+KbD0iKcyuoDooEqNF0/2njvyQvWmxrwitctLMV1WfK+Vx8AVLvlJCkmhBqDzjayky3Pt5HCETCB2V8aceI+XhphXkFJIIoREsrMKQoKSaEQ11KsWpbNcMz02+G9MuO4QeadlnSU1Q4g3A3HEcUnhGiHUYoiiqNzSRZWyvH3h8REjLzc80Avsuo0UNUn80cRtGUnpVxh33HE3tuPeQdxyjMv7jw9pr8+RsktH/aD/PmdtvzGHvZVgjiDdKk8tiIITWGNzKS9J0C9Vs19Sj9IL4ZibM+11MykdYNDv+JB2PERmMWwl+QdC0KJRXsrGh5KGxjRVfvontL7/Ajb0+I647x+qBucgkHbUHYw0aJCmcQGzU0B5L8ePjrCjSYXA2HRzochpKnXlKbTSrjrnZeUNxU/YJI9kds12gX0n6djJ9Gw8BpgWK0iil8cvAfE7mM70m6VvTiqKORoHstJ7o5n3jzMUcKw5x9wNtJKlHYbeMRUO8hW/Q4lmlLUEpBUo7C5Jj0bo50fEssAoD06RUNn7Nge+8dvDUxL0cwYMqLUrRczo7MkZm2K+y377nrS8aOcnWMNayIBcfXcJJqtxe63FfsbDeBKWrg7gsvPM4e2p15SnZh21f8AdeVshA9hscvnGXx7FjL0mZzKucUP9PLaol0HRShx+JJiLEMSEn/qpsh2fcH1TZ7rSTooj2UjYamLfQPom4859PnwVuLOdtC9+Djg2SNk8htASOLfQDoovN9OnKqmHO2hK/YzX6xYOh4DYRX6WdIw6TLy6vqq1cc3dV4+4PjHXTfpbnzS0uolNaOuD/cO6U/d+fhGTbSBb1/SD8AY7lpsA72gvhaEpzPr7jWg2U4e6nnufAQIlmStSUpFVKIAHMxoGcPEw8mWQqkuwCp5zYq9tVfHsjwhX6DEmCjqULxB+7iiQyk+04e8unARlZh4rUVGpUo1JO5gz0oxUPODIMrTYytp2CRv4mABVDADHRPCjMTKEezWqvwi5ibpniv0iaWUn6tHYRwyptUeJqfSC+HH6Fhy3zZ6Y7DfEJ3PwJ9IxCTSAEinF2MVMIZq6D7tT+Q+cPOORfwNrsqVxt6RWmOZAkTzZjOTpv5QdnV0jPTetdY9BEWUXJ1bSlZaXQUmvBX51EAFK9IL4k5rzVTyF/zPpAUmMtj8zGXBMHEe6T4n9I4ZV2hHEOjUeMKcHsZSiiFGpcUkCo0ta9d4t9DVdYmYlVaOIzJ/Em35g+RgfiafqGzwUR6j+0R9H5vqplpe2YA+CrH5xyG7hDBVlTTrKu8ntpHNNnB5inpFtEwcrbu7dGnBxTq2rxpVPigRDi4+iz6lAdkqz04pV3h/yidLQQ8ppR+rcGSu1FXaX5KpGeyOH+fuelTPVBeq2/gKuP8AdcArl1+82dQeOsCl0l3SCCqXdTce82q4p95J+IjvC3iKtqspBNvA0UPX4GLM22HUlqgChVbdLc1I8DqPCJrZ4fBps/uRUlz/AJ9P3Bk9KEHqyQpSRVtY0cbN00/fKBVaQYw9XWo6k/aIqpk7ndTfnqBxqN4qPt5wVAdod4c+I5GLQk1szDZBTWpDSE6ppYWg3Hx8Y2vWNTjIzHLTRW7Sue5bJ9PWMbOSHVpQ6hWdpe9KFKt0KHHXxhYbiKmFhSdNwdxwid9OvzR5Qem6jR5J+y/oPiMk4w6QRlcTe2ihspJ58o1fR7pGl9HUzFCSKXFlj9f8xI8GpllIUaI9hzdlXuq36sn0rGNxKQcZcKVjKtPDRQ2Ukjle0SWm5aZe0jV5+mlqjvF/JhPpH0XUz9dL5i2L0Hfb9NUjjtvxhQQ6M9Jq0bdPa2Ufa5Hgr5wo7xrq/K1n3lf6Oi/z1ywn2A2A4I5MroigSLqWqyUJGpJj0Lo9hgUnqpSqGK0dmdHHqapZ91HFUPhGE9egBSOok03S0bKd4LeOyfu6mLmP9IQ0Opl6ZqAaWSBoKD4I23jQ8yPEykXcTxpqRbDEslJcpQAaJB1Uo6346qjLTOIJk0/SZg9bNO3bQrU/fX7rY2G/heK05NIkkdc+OsmHLoaVcmv+4793gN/CCPQHoa5OO/Tp+qgo5kJV7f318GxsN/CBt24+4Md3yT9A+iLk059On6qKjmbQv2uC1jZA2TvThBLpz0zHalpZVtHHR7X3U00TtaI+nvTQdqWlVW0ccHtbUTTaPPmo5LIS8wqnj8omQoC5img8YKYLKda52rNIGZauCRr5nQRz2OC+GNqbbzpFX3jkZG4BspfndI84KYw4mTlxKNntntPrHtKPsV4D8omlnwygzqwA4oZZZs+w3Smf0+fOMXMzRWoqUakmvnCoLOHHKxf6N4SZmZQ2NK1UeCRr8IFqcpG7wcfQMOXMH7d/st8QDv8AM+QgsAK6e4oHZjq2/smBkQBpUUzH1t5RmHlUhir/ADxMVppcE4quqqY0cs3kbSN6XjOyCM7iRzv4C8aV20aaV3FYNnddYAOr7X6wUn3bH9+MAHCcqjem3C8aU8CMH4kqyeYJ/fr8IGRexJyqqbAAD1JijGUIoQh4aAcG3ryyuSgfjT8xAmtgRr+kGJdOZpY1qm3iO0PlAZJtBCzX9LT1rEtMjdOVXiQCPiFDzik6vrJdC90fVq8NUH0NPKLuDfX4c81qpokgf9w+ShAno+5mKmjo4m34k3T+YhLVtk1dNLzafX8QQmJipbmBqsUWP+oiyv6k0PmYvvLslxGouDvx9f0MCMOBWHGDqoZkcnW628xmHpFnBpiqcp5kf+Q9b+ZiEl9Psbapb6X+r7ofGGqKS83QBVwR7Kxc/rE04Cqj6EgKJyup4LpceChcc6iOGaAqZX3V90n2V+yfWx8o5k38pUlwWAyuDco2UPvIND6R2fz3Acd32z9GPKzIbJCxmlnR2h7p94cFJPwijiMmppWRVxTMhQ0Ug7iLDqOrUptfdJqFbGosseII+MDpl9xNG1KJSg9kHQV4cjFoMxWxxv8AMv4JivUqvdtVlJOlN41czLtutpQtX1Z+xe1LZ1yLOuWvpGGaWCMirVuk8CfygngWLdSosvCrSrKB2PEfv+0L6s+aPJs6a5KOifsv6FLE8OW0soWKLGvA/eSd+POFGtnGErSll5QykfUP+7uEr5f54gKOh1MceYM+jkpPT9zZ9LZ1bSVpQaAOBAO9waqr71tdtqRnsCQA1MTBAUtlBUgKunNxI3hQopP2EeXD2mBf4eSon8RzTZLhyqcNTYqTSgP3b6chHp/8UMTcl5Zpto5Q6DnI1ISE0SOAvpChQJchR46k1N4s702hQocBI3e0bfo9KJKJVsjsvrUpzirq6lKfw205mFChJdgop9N51a5hSSbJOUAaACoAHpGeraFCjonMs4OwHJhtCu6VAH1jU/xSmD9KQyLNttJKU8Ca1+QhQoH6gmIWbQPnFmFChkAs9GhVxR4D5wZm3DpxhQo11eyKwJiJ7J8z6f5gIpyqU/i/SFCir9liPkDTZ7R8YgEKFGUI0dIhQo44OYOqx8D8jANB18IUKD3CzWfw6X9a6nYoFR4G3zPrAGuR45bZVmnkq0KFHPgevlBPFFluYUpFilQUOR/S0SYh9XMuhFglyoG3a1HhekNCiC7fA32bN/8AouYw2KV4GnxI/IRDPLP1DntKT2ud8t/EQoUJDhGi72pft9yScTVk1v1b3Vp45FAqofAi3iYGzQzNgnVJpXlQm8KFDw/yZ7eX8CgNPAxaX2mgo6g5a8ucKFFWZK+JfA0vRJwvNrZcugCo4g1Gh8/hChQo8y6TjY0j6To4RnRFyWT/2Q==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6" name="직선 연결선 125"/>
          <p:cNvCxnSpPr/>
          <p:nvPr/>
        </p:nvCxnSpPr>
        <p:spPr>
          <a:xfrm flipV="1">
            <a:off x="5254140" y="3520096"/>
            <a:ext cx="0" cy="44870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9" name="제목 26"/>
          <p:cNvSpPr>
            <a:spLocks noGrp="1"/>
          </p:cNvSpPr>
          <p:nvPr>
            <p:ph type="title"/>
          </p:nvPr>
        </p:nvSpPr>
        <p:spPr>
          <a:xfrm>
            <a:off x="4689484" y="813641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solidFill>
                  <a:srgbClr val="000000"/>
                </a:solidFill>
                <a:latin typeface="HY헤드라인M" pitchFamily="18" charset="-127"/>
                <a:ea typeface="HY헤드라인M" pitchFamily="18" charset="-127"/>
              </a:rPr>
              <a:t>회사 조직도</a:t>
            </a:r>
            <a:endParaRPr lang="ko-KR" altLang="en-US" dirty="0" smtClean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pSp>
        <p:nvGrpSpPr>
          <p:cNvPr id="454" name="그룹 453"/>
          <p:cNvGrpSpPr/>
          <p:nvPr/>
        </p:nvGrpSpPr>
        <p:grpSpPr>
          <a:xfrm rot="1461189">
            <a:off x="322672" y="3981687"/>
            <a:ext cx="266868" cy="522507"/>
            <a:chOff x="2096141" y="1330291"/>
            <a:chExt cx="313770" cy="328468"/>
          </a:xfrm>
        </p:grpSpPr>
        <p:sp>
          <p:nvSpPr>
            <p:cNvPr id="455" name="타원 454"/>
            <p:cNvSpPr/>
            <p:nvPr/>
          </p:nvSpPr>
          <p:spPr>
            <a:xfrm rot="1384360" flipH="1">
              <a:off x="2096141" y="1481478"/>
              <a:ext cx="313770" cy="2609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456" name="타원 455"/>
            <p:cNvSpPr/>
            <p:nvPr/>
          </p:nvSpPr>
          <p:spPr>
            <a:xfrm rot="2244881" flipH="1">
              <a:off x="2197457" y="1438956"/>
              <a:ext cx="111138" cy="111136"/>
            </a:xfrm>
            <a:prstGeom prst="ellipse">
              <a:avLst/>
            </a:prstGeom>
            <a:gradFill flip="none" rotWithShape="1">
              <a:gsLst>
                <a:gs pos="10000">
                  <a:schemeClr val="bg1">
                    <a:alpha val="80000"/>
                  </a:scheme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57" name="타원 456"/>
            <p:cNvSpPr/>
            <p:nvPr/>
          </p:nvSpPr>
          <p:spPr>
            <a:xfrm rot="17584360" flipH="1">
              <a:off x="2088792" y="1482062"/>
              <a:ext cx="328468" cy="2492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81" name="TextBox 280"/>
          <p:cNvSpPr txBox="1"/>
          <p:nvPr/>
        </p:nvSpPr>
        <p:spPr>
          <a:xfrm>
            <a:off x="1749831" y="7869304"/>
            <a:ext cx="10279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-</a:t>
            </a:r>
            <a:r>
              <a:rPr lang="ko-KR" altLang="en-US" sz="1000" dirty="0" smtClean="0"/>
              <a:t>차장</a:t>
            </a:r>
            <a:r>
              <a:rPr lang="en-US" altLang="ko-KR" sz="1000" dirty="0" smtClean="0"/>
              <a:t>/</a:t>
            </a:r>
            <a:r>
              <a:rPr lang="ko-KR" altLang="en-US" sz="1000" dirty="0" smtClean="0"/>
              <a:t>문동수</a:t>
            </a:r>
            <a:endParaRPr lang="ko-KR" altLang="en-US" sz="1000" dirty="0"/>
          </a:p>
        </p:txBody>
      </p:sp>
      <p:sp>
        <p:nvSpPr>
          <p:cNvPr id="282" name="TextBox 281"/>
          <p:cNvSpPr txBox="1"/>
          <p:nvPr/>
        </p:nvSpPr>
        <p:spPr>
          <a:xfrm>
            <a:off x="1749831" y="8209739"/>
            <a:ext cx="10279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-</a:t>
            </a:r>
            <a:r>
              <a:rPr lang="ko-KR" altLang="en-US" sz="1000" dirty="0" smtClean="0"/>
              <a:t>과장</a:t>
            </a:r>
            <a:r>
              <a:rPr lang="en-US" altLang="ko-KR" sz="1000" dirty="0" smtClean="0"/>
              <a:t>/</a:t>
            </a:r>
            <a:r>
              <a:rPr lang="ko-KR" altLang="en-US" sz="1000" dirty="0" smtClean="0"/>
              <a:t>김창섭</a:t>
            </a:r>
            <a:endParaRPr lang="ko-KR" altLang="en-US" sz="1000" dirty="0"/>
          </a:p>
        </p:txBody>
      </p:sp>
      <p:sp>
        <p:nvSpPr>
          <p:cNvPr id="283" name="TextBox 282"/>
          <p:cNvSpPr txBox="1"/>
          <p:nvPr/>
        </p:nvSpPr>
        <p:spPr>
          <a:xfrm>
            <a:off x="1749831" y="8561520"/>
            <a:ext cx="10279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-</a:t>
            </a:r>
            <a:r>
              <a:rPr lang="ko-KR" altLang="en-US" sz="1000" dirty="0" smtClean="0"/>
              <a:t>대리</a:t>
            </a:r>
            <a:r>
              <a:rPr lang="en-US" altLang="ko-KR" sz="1000" dirty="0" smtClean="0"/>
              <a:t>/</a:t>
            </a:r>
            <a:r>
              <a:rPr lang="ko-KR" altLang="en-US" sz="1000" dirty="0" smtClean="0"/>
              <a:t>박준성</a:t>
            </a:r>
            <a:endParaRPr lang="ko-KR" altLang="en-US" sz="1000" dirty="0"/>
          </a:p>
        </p:txBody>
      </p:sp>
      <p:sp>
        <p:nvSpPr>
          <p:cNvPr id="284" name="TextBox 283"/>
          <p:cNvSpPr txBox="1"/>
          <p:nvPr/>
        </p:nvSpPr>
        <p:spPr>
          <a:xfrm>
            <a:off x="1749831" y="8879916"/>
            <a:ext cx="10279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-</a:t>
            </a:r>
            <a:r>
              <a:rPr lang="ko-KR" altLang="en-US" sz="1000" dirty="0" smtClean="0"/>
              <a:t>주임</a:t>
            </a:r>
            <a:r>
              <a:rPr lang="en-US" altLang="ko-KR" sz="1000" dirty="0" smtClean="0"/>
              <a:t>/</a:t>
            </a:r>
            <a:r>
              <a:rPr lang="ko-KR" altLang="en-US" sz="1000" dirty="0" smtClean="0"/>
              <a:t>김인경</a:t>
            </a:r>
            <a:endParaRPr lang="ko-KR" altLang="en-US" sz="1000" dirty="0"/>
          </a:p>
        </p:txBody>
      </p:sp>
      <p:cxnSp>
        <p:nvCxnSpPr>
          <p:cNvPr id="419" name="직선 연결선 418"/>
          <p:cNvCxnSpPr>
            <a:stCxn id="147" idx="2"/>
          </p:cNvCxnSpPr>
          <p:nvPr/>
        </p:nvCxnSpPr>
        <p:spPr>
          <a:xfrm flipV="1">
            <a:off x="1491212" y="3520096"/>
            <a:ext cx="11166" cy="856339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4" name="직선 연결선 263"/>
          <p:cNvCxnSpPr/>
          <p:nvPr/>
        </p:nvCxnSpPr>
        <p:spPr>
          <a:xfrm flipV="1">
            <a:off x="6657100" y="3520096"/>
            <a:ext cx="0" cy="44870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직선 연결선 43"/>
          <p:cNvCxnSpPr/>
          <p:nvPr/>
        </p:nvCxnSpPr>
        <p:spPr>
          <a:xfrm>
            <a:off x="3689624" y="2972868"/>
            <a:ext cx="4687" cy="3987695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그룹 69"/>
          <p:cNvGrpSpPr/>
          <p:nvPr/>
        </p:nvGrpSpPr>
        <p:grpSpPr>
          <a:xfrm>
            <a:off x="2870412" y="2232515"/>
            <a:ext cx="1636939" cy="697099"/>
            <a:chOff x="3693406" y="1033856"/>
            <a:chExt cx="1425986" cy="503376"/>
          </a:xfrm>
        </p:grpSpPr>
        <p:grpSp>
          <p:nvGrpSpPr>
            <p:cNvPr id="71" name="그룹 313"/>
            <p:cNvGrpSpPr/>
            <p:nvPr/>
          </p:nvGrpSpPr>
          <p:grpSpPr>
            <a:xfrm>
              <a:off x="3693406" y="1033856"/>
              <a:ext cx="1425986" cy="503376"/>
              <a:chOff x="3630540" y="1264573"/>
              <a:chExt cx="1527858" cy="539338"/>
            </a:xfrm>
          </p:grpSpPr>
          <p:grpSp>
            <p:nvGrpSpPr>
              <p:cNvPr id="74" name="그룹 71"/>
              <p:cNvGrpSpPr/>
              <p:nvPr/>
            </p:nvGrpSpPr>
            <p:grpSpPr>
              <a:xfrm>
                <a:off x="3827121" y="1264574"/>
                <a:ext cx="1293709" cy="539337"/>
                <a:chOff x="3707905" y="1652434"/>
                <a:chExt cx="1463341" cy="610055"/>
              </a:xfrm>
            </p:grpSpPr>
            <p:sp>
              <p:nvSpPr>
                <p:cNvPr id="79" name="자유형 365"/>
                <p:cNvSpPr/>
                <p:nvPr/>
              </p:nvSpPr>
              <p:spPr>
                <a:xfrm flipV="1">
                  <a:off x="4463916" y="2240753"/>
                  <a:ext cx="707330" cy="2173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  <a:alpha val="20000"/>
                      </a:schemeClr>
                    </a:gs>
                    <a:gs pos="50000">
                      <a:schemeClr val="accent1">
                        <a:tint val="44500"/>
                        <a:satMod val="160000"/>
                        <a:alpha val="5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80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sp>
              <p:nvSpPr>
                <p:cNvPr id="78" name="자유형 66"/>
                <p:cNvSpPr/>
                <p:nvPr/>
              </p:nvSpPr>
              <p:spPr>
                <a:xfrm rot="5400000" flipH="1">
                  <a:off x="3531786" y="1828553"/>
                  <a:ext cx="376523" cy="24286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  <a:alpha val="20000"/>
                      </a:schemeClr>
                    </a:gs>
                    <a:gs pos="50000">
                      <a:schemeClr val="accent1">
                        <a:tint val="44500"/>
                        <a:satMod val="160000"/>
                        <a:alpha val="5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80000"/>
                      </a:schemeClr>
                    </a:gs>
                  </a:gsLst>
                  <a:lin ang="135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</p:grpSp>
          <p:sp>
            <p:nvSpPr>
              <p:cNvPr id="73" name="타원 30"/>
              <p:cNvSpPr/>
              <p:nvPr/>
            </p:nvSpPr>
            <p:spPr>
              <a:xfrm>
                <a:off x="3630540" y="1264573"/>
                <a:ext cx="1527858" cy="518441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90000"/>
                </a:schemeClr>
              </a:solidFill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alanced" dir="t"/>
              </a:scene3d>
              <a:sp3d prstMaterial="metal">
                <a:bevelT w="50800" h="25400"/>
                <a:contourClr>
                  <a:schemeClr val="bg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72" name="타원 30"/>
            <p:cNvSpPr/>
            <p:nvPr/>
          </p:nvSpPr>
          <p:spPr>
            <a:xfrm>
              <a:off x="3869376" y="1097923"/>
              <a:ext cx="1074045" cy="355733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1500" b="1" dirty="0" smtClean="0">
                  <a:solidFill>
                    <a:schemeClr val="bg1"/>
                  </a:solidFill>
                  <a:latin typeface="+mn-ea"/>
                </a:rPr>
                <a:t>대표이사</a:t>
              </a:r>
              <a:endParaRPr lang="en-US" altLang="ko-KR" sz="1500" b="1" dirty="0" smtClean="0"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ko-KR" altLang="en-US" sz="1500" b="1" dirty="0" err="1" smtClean="0">
                  <a:solidFill>
                    <a:schemeClr val="bg1"/>
                  </a:solidFill>
                  <a:latin typeface="+mn-ea"/>
                </a:rPr>
                <a:t>김현</a:t>
              </a:r>
              <a:r>
                <a:rPr lang="ko-KR" altLang="en-US" sz="1500" b="1" dirty="0" err="1">
                  <a:solidFill>
                    <a:schemeClr val="bg1"/>
                  </a:solidFill>
                  <a:latin typeface="+mn-ea"/>
                </a:rPr>
                <a:t>일</a:t>
              </a:r>
              <a:endParaRPr lang="ko-KR" altLang="en-US" sz="15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cxnSp>
        <p:nvCxnSpPr>
          <p:cNvPr id="95" name="직선 연결선 94"/>
          <p:cNvCxnSpPr/>
          <p:nvPr/>
        </p:nvCxnSpPr>
        <p:spPr>
          <a:xfrm>
            <a:off x="947435" y="6378992"/>
            <a:ext cx="0" cy="646221"/>
          </a:xfrm>
          <a:prstGeom prst="line">
            <a:avLst/>
          </a:prstGeom>
          <a:solidFill>
            <a:srgbClr val="00B0F0"/>
          </a:solidFill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타원 30"/>
          <p:cNvSpPr/>
          <p:nvPr/>
        </p:nvSpPr>
        <p:spPr>
          <a:xfrm flipH="1">
            <a:off x="891062" y="3829307"/>
            <a:ext cx="1200300" cy="547128"/>
          </a:xfrm>
          <a:prstGeom prst="rect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prstMaterial="metal">
            <a:bevelT w="50800" h="25400"/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6" name="타원 30"/>
          <p:cNvSpPr/>
          <p:nvPr/>
        </p:nvSpPr>
        <p:spPr>
          <a:xfrm flipH="1">
            <a:off x="1175733" y="3872034"/>
            <a:ext cx="63088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latin typeface="+mn-ea"/>
              </a:rPr>
              <a:t>기획 영업부</a:t>
            </a:r>
            <a:endParaRPr lang="en-US" altLang="ko-KR" sz="12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2" name="타원 30"/>
          <p:cNvSpPr/>
          <p:nvPr/>
        </p:nvSpPr>
        <p:spPr>
          <a:xfrm flipH="1">
            <a:off x="4569198" y="3829307"/>
            <a:ext cx="1200300" cy="547128"/>
          </a:xfrm>
          <a:prstGeom prst="rect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prstMaterial="metal">
            <a:bevelT w="50800" h="25400"/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3" name="타원 30"/>
          <p:cNvSpPr/>
          <p:nvPr/>
        </p:nvSpPr>
        <p:spPr>
          <a:xfrm flipH="1">
            <a:off x="4853869" y="3872034"/>
            <a:ext cx="63088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latin typeface="+mn-ea"/>
              </a:rPr>
              <a:t>공사</a:t>
            </a:r>
            <a:endParaRPr lang="en-US" altLang="ko-KR" sz="1200" b="1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latin typeface="+mn-ea"/>
              </a:rPr>
              <a:t>사업부</a:t>
            </a:r>
            <a:endParaRPr lang="en-US" altLang="ko-KR" sz="1200" b="1" dirty="0" smtClean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106" name="그룹 322"/>
          <p:cNvGrpSpPr/>
          <p:nvPr/>
        </p:nvGrpSpPr>
        <p:grpSpPr>
          <a:xfrm>
            <a:off x="3043805" y="3842080"/>
            <a:ext cx="1218616" cy="548664"/>
            <a:chOff x="2519035" y="3169348"/>
            <a:chExt cx="1527861" cy="632288"/>
          </a:xfrm>
          <a:solidFill>
            <a:srgbClr val="00B0F0"/>
          </a:solidFill>
        </p:grpSpPr>
        <p:grpSp>
          <p:nvGrpSpPr>
            <p:cNvPr id="107" name="그룹 306"/>
            <p:cNvGrpSpPr/>
            <p:nvPr/>
          </p:nvGrpSpPr>
          <p:grpSpPr>
            <a:xfrm>
              <a:off x="2519035" y="3169348"/>
              <a:ext cx="1527861" cy="632288"/>
              <a:chOff x="2519035" y="3169348"/>
              <a:chExt cx="1527861" cy="632288"/>
            </a:xfrm>
            <a:grpFill/>
          </p:grpSpPr>
          <p:sp>
            <p:nvSpPr>
              <p:cNvPr id="109" name="타원 30"/>
              <p:cNvSpPr/>
              <p:nvPr/>
            </p:nvSpPr>
            <p:spPr>
              <a:xfrm>
                <a:off x="2519035" y="3169348"/>
                <a:ext cx="1527861" cy="632288"/>
              </a:xfrm>
              <a:prstGeom prst="rect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alanced" dir="t"/>
              </a:scene3d>
              <a:sp3d prstMaterial="metal">
                <a:bevelT w="50800" h="25400"/>
                <a:contourClr>
                  <a:schemeClr val="bg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grpSp>
            <p:nvGrpSpPr>
              <p:cNvPr id="110" name="그룹 127"/>
              <p:cNvGrpSpPr/>
              <p:nvPr/>
            </p:nvGrpSpPr>
            <p:grpSpPr>
              <a:xfrm>
                <a:off x="2804426" y="3205377"/>
                <a:ext cx="1220818" cy="560231"/>
                <a:chOff x="3707904" y="1628800"/>
                <a:chExt cx="1380893" cy="633689"/>
              </a:xfrm>
              <a:grpFill/>
            </p:grpSpPr>
            <p:sp>
              <p:nvSpPr>
                <p:cNvPr id="115" name="자유형 412"/>
                <p:cNvSpPr/>
                <p:nvPr/>
              </p:nvSpPr>
              <p:spPr>
                <a:xfrm flipV="1">
                  <a:off x="4381463" y="2240753"/>
                  <a:ext cx="707334" cy="21736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600"/>
                </a:p>
              </p:txBody>
            </p:sp>
            <p:grpSp>
              <p:nvGrpSpPr>
                <p:cNvPr id="112" name="그룹 129"/>
                <p:cNvGrpSpPr/>
                <p:nvPr/>
              </p:nvGrpSpPr>
              <p:grpSpPr>
                <a:xfrm flipH="1" flipV="1">
                  <a:off x="3707904" y="1628800"/>
                  <a:ext cx="715190" cy="400158"/>
                  <a:chOff x="4651628" y="1862331"/>
                  <a:chExt cx="715190" cy="400158"/>
                </a:xfrm>
                <a:grpFill/>
              </p:grpSpPr>
              <p:sp>
                <p:nvSpPr>
                  <p:cNvPr id="113" name="자유형 410"/>
                  <p:cNvSpPr/>
                  <p:nvPr/>
                </p:nvSpPr>
                <p:spPr>
                  <a:xfrm flipV="1">
                    <a:off x="4651628" y="2240753"/>
                    <a:ext cx="707330" cy="21736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  <p:sp>
                <p:nvSpPr>
                  <p:cNvPr id="114" name="자유형 411"/>
                  <p:cNvSpPr/>
                  <p:nvPr/>
                </p:nvSpPr>
                <p:spPr>
                  <a:xfrm rot="5400000" flipV="1">
                    <a:off x="5166413" y="2038450"/>
                    <a:ext cx="376523" cy="24286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600"/>
                  </a:p>
                </p:txBody>
              </p:sp>
            </p:grpSp>
          </p:grpSp>
        </p:grpSp>
        <p:sp>
          <p:nvSpPr>
            <p:cNvPr id="108" name="타원 30"/>
            <p:cNvSpPr/>
            <p:nvPr/>
          </p:nvSpPr>
          <p:spPr>
            <a:xfrm>
              <a:off x="2562952" y="3248941"/>
              <a:ext cx="1440027" cy="473100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latin typeface="+mn-ea"/>
                </a:rPr>
                <a:t>공장장</a:t>
              </a:r>
              <a:endParaRPr lang="en-US" altLang="ko-KR" sz="1200" b="1" dirty="0" smtClean="0"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latin typeface="+mn-ea"/>
                </a:rPr>
                <a:t>전무</a:t>
              </a:r>
              <a:r>
                <a:rPr lang="en-US" altLang="ko-KR" sz="1200" b="1" dirty="0" smtClean="0">
                  <a:solidFill>
                    <a:schemeClr val="bg1"/>
                  </a:solidFill>
                  <a:latin typeface="+mn-ea"/>
                </a:rPr>
                <a:t>/</a:t>
              </a:r>
              <a:r>
                <a:rPr lang="ko-KR" altLang="en-US" sz="1200" b="1" dirty="0" err="1" smtClean="0">
                  <a:solidFill>
                    <a:schemeClr val="bg1"/>
                  </a:solidFill>
                  <a:latin typeface="+mn-ea"/>
                </a:rPr>
                <a:t>이은국</a:t>
              </a:r>
              <a:endParaRPr lang="ko-KR" altLang="en-US" sz="1200" b="1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24" name="그룹 325"/>
          <p:cNvGrpSpPr/>
          <p:nvPr/>
        </p:nvGrpSpPr>
        <p:grpSpPr>
          <a:xfrm>
            <a:off x="2247619" y="6383193"/>
            <a:ext cx="2691080" cy="1128099"/>
            <a:chOff x="979036" y="2355025"/>
            <a:chExt cx="3482106" cy="1355620"/>
          </a:xfrm>
          <a:solidFill>
            <a:srgbClr val="00B0F0"/>
          </a:solidFill>
        </p:grpSpPr>
        <p:cxnSp>
          <p:nvCxnSpPr>
            <p:cNvPr id="225" name="직선 연결선 224"/>
            <p:cNvCxnSpPr/>
            <p:nvPr/>
          </p:nvCxnSpPr>
          <p:spPr>
            <a:xfrm>
              <a:off x="4461142" y="2355025"/>
              <a:ext cx="0" cy="784413"/>
            </a:xfrm>
            <a:prstGeom prst="line">
              <a:avLst/>
            </a:prstGeom>
            <a:grpFill/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타원 30"/>
            <p:cNvSpPr/>
            <p:nvPr/>
          </p:nvSpPr>
          <p:spPr>
            <a:xfrm>
              <a:off x="1996067" y="3052818"/>
              <a:ext cx="1475768" cy="657827"/>
            </a:xfrm>
            <a:prstGeom prst="rect">
              <a:avLst/>
            </a:prstGeom>
            <a:grpFill/>
            <a:ln>
              <a:solidFill>
                <a:schemeClr val="bg1">
                  <a:lumMod val="9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balanced" dir="t"/>
            </a:scene3d>
            <a:sp3d prstMaterial="metal">
              <a:bevelT w="50800" h="25400"/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7" name="타원 30"/>
            <p:cNvSpPr/>
            <p:nvPr/>
          </p:nvSpPr>
          <p:spPr>
            <a:xfrm>
              <a:off x="2048164" y="3273305"/>
              <a:ext cx="1423683" cy="313945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1300" b="1" dirty="0" smtClean="0">
                  <a:solidFill>
                    <a:schemeClr val="bg1"/>
                  </a:solidFill>
                  <a:latin typeface="+mn-ea"/>
                </a:rPr>
                <a:t>구매</a:t>
              </a:r>
              <a:r>
                <a:rPr lang="en-US" altLang="ko-KR" sz="1300" b="1" dirty="0" smtClean="0">
                  <a:solidFill>
                    <a:schemeClr val="bg1"/>
                  </a:solidFill>
                  <a:latin typeface="+mn-ea"/>
                </a:rPr>
                <a:t>/</a:t>
              </a:r>
              <a:r>
                <a:rPr lang="ko-KR" altLang="en-US" sz="1300" b="1" dirty="0" smtClean="0">
                  <a:solidFill>
                    <a:schemeClr val="bg1"/>
                  </a:solidFill>
                  <a:latin typeface="+mn-ea"/>
                </a:rPr>
                <a:t>자재부</a:t>
              </a:r>
              <a:endParaRPr lang="ko-KR" altLang="en-US" sz="1300" b="1" dirty="0">
                <a:solidFill>
                  <a:schemeClr val="bg1"/>
                </a:solidFill>
                <a:latin typeface="+mn-ea"/>
              </a:endParaRPr>
            </a:p>
          </p:txBody>
        </p:sp>
        <p:cxnSp>
          <p:nvCxnSpPr>
            <p:cNvPr id="204" name="직선 연결선 203"/>
            <p:cNvCxnSpPr/>
            <p:nvPr/>
          </p:nvCxnSpPr>
          <p:spPr>
            <a:xfrm>
              <a:off x="979036" y="2355025"/>
              <a:ext cx="0" cy="784413"/>
            </a:xfrm>
            <a:prstGeom prst="line">
              <a:avLst/>
            </a:prstGeom>
            <a:grpFill/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9" name="직선 연결선 43"/>
          <p:cNvCxnSpPr/>
          <p:nvPr/>
        </p:nvCxnSpPr>
        <p:spPr>
          <a:xfrm>
            <a:off x="936074" y="6378992"/>
            <a:ext cx="5482024" cy="4201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9" name="그룹 398"/>
          <p:cNvGrpSpPr/>
          <p:nvPr/>
        </p:nvGrpSpPr>
        <p:grpSpPr>
          <a:xfrm rot="1568157">
            <a:off x="6731033" y="3276642"/>
            <a:ext cx="256097" cy="292086"/>
            <a:chOff x="2096141" y="1330291"/>
            <a:chExt cx="313770" cy="328468"/>
          </a:xfrm>
        </p:grpSpPr>
        <p:sp>
          <p:nvSpPr>
            <p:cNvPr id="400" name="타원 399"/>
            <p:cNvSpPr/>
            <p:nvPr/>
          </p:nvSpPr>
          <p:spPr>
            <a:xfrm rot="1384360" flipH="1">
              <a:off x="2096141" y="1481478"/>
              <a:ext cx="313770" cy="2609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401" name="타원 400"/>
            <p:cNvSpPr/>
            <p:nvPr/>
          </p:nvSpPr>
          <p:spPr>
            <a:xfrm rot="2244881" flipH="1">
              <a:off x="2197457" y="1438956"/>
              <a:ext cx="111138" cy="111136"/>
            </a:xfrm>
            <a:prstGeom prst="ellipse">
              <a:avLst/>
            </a:prstGeom>
            <a:gradFill flip="none" rotWithShape="1">
              <a:gsLst>
                <a:gs pos="10000">
                  <a:schemeClr val="bg1">
                    <a:alpha val="80000"/>
                  </a:scheme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02" name="타원 401"/>
            <p:cNvSpPr/>
            <p:nvPr/>
          </p:nvSpPr>
          <p:spPr>
            <a:xfrm rot="17584360" flipH="1">
              <a:off x="2088792" y="1482062"/>
              <a:ext cx="328468" cy="2492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3" name="그룹 402"/>
          <p:cNvGrpSpPr/>
          <p:nvPr/>
        </p:nvGrpSpPr>
        <p:grpSpPr>
          <a:xfrm rot="1568157">
            <a:off x="6292353" y="6898527"/>
            <a:ext cx="256097" cy="292086"/>
            <a:chOff x="2096141" y="1330291"/>
            <a:chExt cx="313770" cy="328468"/>
          </a:xfrm>
        </p:grpSpPr>
        <p:sp>
          <p:nvSpPr>
            <p:cNvPr id="404" name="타원 403"/>
            <p:cNvSpPr/>
            <p:nvPr/>
          </p:nvSpPr>
          <p:spPr>
            <a:xfrm rot="1384360" flipH="1">
              <a:off x="2096141" y="1481478"/>
              <a:ext cx="313770" cy="2609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405" name="타원 404"/>
            <p:cNvSpPr/>
            <p:nvPr/>
          </p:nvSpPr>
          <p:spPr>
            <a:xfrm rot="2244881" flipH="1">
              <a:off x="2197457" y="1438956"/>
              <a:ext cx="111138" cy="111136"/>
            </a:xfrm>
            <a:prstGeom prst="ellipse">
              <a:avLst/>
            </a:prstGeom>
            <a:gradFill flip="none" rotWithShape="1">
              <a:gsLst>
                <a:gs pos="10000">
                  <a:schemeClr val="bg1">
                    <a:alpha val="80000"/>
                  </a:scheme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06" name="타원 405"/>
            <p:cNvSpPr/>
            <p:nvPr/>
          </p:nvSpPr>
          <p:spPr>
            <a:xfrm rot="17584360" flipH="1">
              <a:off x="2088792" y="1482062"/>
              <a:ext cx="328468" cy="2492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07" name="그룹 406"/>
          <p:cNvGrpSpPr/>
          <p:nvPr/>
        </p:nvGrpSpPr>
        <p:grpSpPr>
          <a:xfrm rot="1568157">
            <a:off x="4889624" y="6898526"/>
            <a:ext cx="256097" cy="292086"/>
            <a:chOff x="2096141" y="1330291"/>
            <a:chExt cx="313770" cy="328468"/>
          </a:xfrm>
        </p:grpSpPr>
        <p:sp>
          <p:nvSpPr>
            <p:cNvPr id="408" name="타원 407"/>
            <p:cNvSpPr/>
            <p:nvPr/>
          </p:nvSpPr>
          <p:spPr>
            <a:xfrm rot="1384360" flipH="1">
              <a:off x="2096141" y="1481478"/>
              <a:ext cx="313770" cy="2609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409" name="타원 408"/>
            <p:cNvSpPr/>
            <p:nvPr/>
          </p:nvSpPr>
          <p:spPr>
            <a:xfrm rot="2244881" flipH="1">
              <a:off x="2197457" y="1438956"/>
              <a:ext cx="111138" cy="111136"/>
            </a:xfrm>
            <a:prstGeom prst="ellipse">
              <a:avLst/>
            </a:prstGeom>
            <a:gradFill flip="none" rotWithShape="1">
              <a:gsLst>
                <a:gs pos="10000">
                  <a:schemeClr val="bg1">
                    <a:alpha val="80000"/>
                  </a:scheme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10" name="타원 409"/>
            <p:cNvSpPr/>
            <p:nvPr/>
          </p:nvSpPr>
          <p:spPr>
            <a:xfrm rot="17584360" flipH="1">
              <a:off x="2088792" y="1482062"/>
              <a:ext cx="328468" cy="2492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24" name="그룹 423"/>
          <p:cNvGrpSpPr/>
          <p:nvPr/>
        </p:nvGrpSpPr>
        <p:grpSpPr>
          <a:xfrm flipH="1">
            <a:off x="517276" y="6963870"/>
            <a:ext cx="4840221" cy="547418"/>
            <a:chOff x="-217869" y="5092665"/>
            <a:chExt cx="8240321" cy="590128"/>
          </a:xfrm>
          <a:solidFill>
            <a:srgbClr val="00B0F0"/>
          </a:solidFill>
        </p:grpSpPr>
        <p:grpSp>
          <p:nvGrpSpPr>
            <p:cNvPr id="425" name="그룹 312"/>
            <p:cNvGrpSpPr/>
            <p:nvPr/>
          </p:nvGrpSpPr>
          <p:grpSpPr>
            <a:xfrm>
              <a:off x="-217869" y="5092665"/>
              <a:ext cx="8240321" cy="590128"/>
              <a:chOff x="-560187" y="5613354"/>
              <a:chExt cx="8829045" cy="632288"/>
            </a:xfrm>
            <a:grpFill/>
          </p:grpSpPr>
          <p:sp>
            <p:nvSpPr>
              <p:cNvPr id="184" name="타원 30"/>
              <p:cNvSpPr/>
              <p:nvPr/>
            </p:nvSpPr>
            <p:spPr>
              <a:xfrm>
                <a:off x="4406997" y="5613354"/>
                <a:ext cx="1527858" cy="632288"/>
              </a:xfrm>
              <a:prstGeom prst="rect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alanced" dir="t"/>
              </a:scene3d>
              <a:sp3d prstMaterial="metal">
                <a:bevelT w="50800" h="25400"/>
                <a:contourClr>
                  <a:schemeClr val="bg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86" name="타원 30"/>
              <p:cNvSpPr/>
              <p:nvPr/>
            </p:nvSpPr>
            <p:spPr>
              <a:xfrm>
                <a:off x="-560187" y="5613354"/>
                <a:ext cx="1527858" cy="632288"/>
              </a:xfrm>
              <a:prstGeom prst="rect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alanced" dir="t"/>
              </a:scene3d>
              <a:sp3d prstMaterial="metal">
                <a:bevelT w="50800" h="25400"/>
                <a:contourClr>
                  <a:schemeClr val="bg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202" name="타원 30"/>
              <p:cNvSpPr/>
              <p:nvPr/>
            </p:nvSpPr>
            <p:spPr>
              <a:xfrm>
                <a:off x="6741000" y="5613354"/>
                <a:ext cx="1527858" cy="632288"/>
              </a:xfrm>
              <a:prstGeom prst="rect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alanced" dir="t"/>
              </a:scene3d>
              <a:sp3d prstMaterial="metal">
                <a:bevelT w="50800" h="25400"/>
                <a:contourClr>
                  <a:schemeClr val="bg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sp>
          <p:nvSpPr>
            <p:cNvPr id="185" name="타원 30"/>
            <p:cNvSpPr/>
            <p:nvPr/>
          </p:nvSpPr>
          <p:spPr>
            <a:xfrm>
              <a:off x="4594071" y="5248960"/>
              <a:ext cx="1074049" cy="277538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latin typeface="+mn-ea"/>
                </a:rPr>
                <a:t>설계</a:t>
              </a:r>
              <a:r>
                <a:rPr lang="ko-KR" altLang="en-US" sz="1200" b="1" dirty="0" err="1">
                  <a:solidFill>
                    <a:schemeClr val="bg1"/>
                  </a:solidFill>
                  <a:latin typeface="+mn-ea"/>
                </a:rPr>
                <a:t>부</a:t>
              </a:r>
              <a:endParaRPr lang="en-US" altLang="ko-KR" sz="1200" b="1" dirty="0" smtClean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87" name="타원 30"/>
            <p:cNvSpPr/>
            <p:nvPr/>
          </p:nvSpPr>
          <p:spPr>
            <a:xfrm>
              <a:off x="-41907" y="5254322"/>
              <a:ext cx="1074041" cy="266814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1200" b="1" dirty="0" err="1" smtClean="0">
                  <a:solidFill>
                    <a:schemeClr val="bg1"/>
                  </a:solidFill>
                  <a:latin typeface="+mn-ea"/>
                </a:rPr>
                <a:t>생산</a:t>
              </a:r>
              <a:r>
                <a:rPr lang="ko-KR" altLang="en-US" sz="1200" b="1" dirty="0" err="1">
                  <a:solidFill>
                    <a:schemeClr val="bg1"/>
                  </a:solidFill>
                  <a:latin typeface="+mn-ea"/>
                </a:rPr>
                <a:t>부</a:t>
              </a:r>
              <a:endParaRPr lang="en-US" altLang="ko-KR" sz="1200" b="1" dirty="0" smtClean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03" name="타원 30"/>
            <p:cNvSpPr/>
            <p:nvPr/>
          </p:nvSpPr>
          <p:spPr>
            <a:xfrm>
              <a:off x="6772447" y="5238423"/>
              <a:ext cx="1074046" cy="298611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1200" b="1" dirty="0" smtClean="0">
                  <a:solidFill>
                    <a:schemeClr val="bg1"/>
                  </a:solidFill>
                  <a:latin typeface="+mn-ea"/>
                </a:rPr>
                <a:t>관리</a:t>
              </a:r>
              <a:r>
                <a:rPr lang="ko-KR" altLang="en-US" sz="1200" b="1" dirty="0">
                  <a:solidFill>
                    <a:schemeClr val="bg1"/>
                  </a:solidFill>
                  <a:latin typeface="+mn-ea"/>
                </a:rPr>
                <a:t>부</a:t>
              </a:r>
              <a:endParaRPr lang="en-US" altLang="ko-KR" sz="1200" b="1" dirty="0" smtClean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46" name="그룹 445"/>
          <p:cNvGrpSpPr/>
          <p:nvPr/>
        </p:nvGrpSpPr>
        <p:grpSpPr>
          <a:xfrm rot="1461189">
            <a:off x="2254611" y="4159342"/>
            <a:ext cx="217819" cy="157207"/>
            <a:chOff x="2096141" y="1438956"/>
            <a:chExt cx="313770" cy="111136"/>
          </a:xfrm>
        </p:grpSpPr>
        <p:sp>
          <p:nvSpPr>
            <p:cNvPr id="447" name="타원 446"/>
            <p:cNvSpPr/>
            <p:nvPr/>
          </p:nvSpPr>
          <p:spPr>
            <a:xfrm rot="1384360" flipH="1">
              <a:off x="2096141" y="1481478"/>
              <a:ext cx="313770" cy="2609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448" name="타원 447"/>
            <p:cNvSpPr/>
            <p:nvPr/>
          </p:nvSpPr>
          <p:spPr>
            <a:xfrm rot="2244881" flipH="1">
              <a:off x="2197457" y="1438956"/>
              <a:ext cx="111138" cy="111136"/>
            </a:xfrm>
            <a:prstGeom prst="ellipse">
              <a:avLst/>
            </a:prstGeom>
            <a:gradFill flip="none" rotWithShape="1">
              <a:gsLst>
                <a:gs pos="10000">
                  <a:schemeClr val="bg1">
                    <a:alpha val="80000"/>
                  </a:schemeClr>
                </a:gs>
                <a:gs pos="100000">
                  <a:srgbClr val="0000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75" name="TextBox 274"/>
          <p:cNvSpPr txBox="1"/>
          <p:nvPr/>
        </p:nvSpPr>
        <p:spPr>
          <a:xfrm>
            <a:off x="999948" y="4638076"/>
            <a:ext cx="1027917" cy="220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-</a:t>
            </a:r>
            <a:r>
              <a:rPr lang="ko-KR" altLang="en-US" sz="1000" dirty="0" smtClean="0"/>
              <a:t>상무</a:t>
            </a:r>
            <a:r>
              <a:rPr lang="en-US" altLang="ko-KR" sz="1000" dirty="0" smtClean="0"/>
              <a:t>/</a:t>
            </a:r>
            <a:r>
              <a:rPr lang="ko-KR" altLang="en-US" sz="1000" dirty="0" err="1" smtClean="0"/>
              <a:t>정진영</a:t>
            </a:r>
            <a:endParaRPr lang="ko-KR" altLang="en-US" sz="1000" dirty="0"/>
          </a:p>
        </p:txBody>
      </p:sp>
      <p:sp>
        <p:nvSpPr>
          <p:cNvPr id="276" name="TextBox 275"/>
          <p:cNvSpPr txBox="1"/>
          <p:nvPr/>
        </p:nvSpPr>
        <p:spPr>
          <a:xfrm>
            <a:off x="999948" y="4976876"/>
            <a:ext cx="1027917" cy="220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-</a:t>
            </a:r>
            <a:r>
              <a:rPr lang="ko-KR" altLang="en-US" sz="1000" dirty="0" smtClean="0"/>
              <a:t>부장</a:t>
            </a:r>
            <a:r>
              <a:rPr lang="en-US" altLang="ko-KR" sz="1000" dirty="0" smtClean="0"/>
              <a:t>/</a:t>
            </a:r>
            <a:r>
              <a:rPr lang="ko-KR" altLang="en-US" sz="1000" dirty="0" smtClean="0"/>
              <a:t>이재환</a:t>
            </a:r>
            <a:endParaRPr lang="ko-KR" altLang="en-US" sz="1000" dirty="0"/>
          </a:p>
        </p:txBody>
      </p:sp>
      <p:sp>
        <p:nvSpPr>
          <p:cNvPr id="278" name="TextBox 277"/>
          <p:cNvSpPr txBox="1"/>
          <p:nvPr/>
        </p:nvSpPr>
        <p:spPr>
          <a:xfrm>
            <a:off x="999948" y="5326968"/>
            <a:ext cx="1027917" cy="220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-</a:t>
            </a:r>
            <a:r>
              <a:rPr lang="ko-KR" altLang="en-US" sz="1000" dirty="0" smtClean="0"/>
              <a:t>과</a:t>
            </a:r>
            <a:r>
              <a:rPr lang="ko-KR" altLang="en-US" sz="1000" dirty="0"/>
              <a:t>장</a:t>
            </a:r>
            <a:r>
              <a:rPr lang="en-US" altLang="ko-KR" sz="1000" dirty="0" smtClean="0"/>
              <a:t>/</a:t>
            </a:r>
            <a:r>
              <a:rPr lang="ko-KR" altLang="en-US" sz="1000" dirty="0" err="1" smtClean="0"/>
              <a:t>박정영</a:t>
            </a:r>
            <a:endParaRPr lang="ko-KR" altLang="en-US" sz="1000" dirty="0"/>
          </a:p>
        </p:txBody>
      </p:sp>
      <p:sp>
        <p:nvSpPr>
          <p:cNvPr id="280" name="TextBox 279"/>
          <p:cNvSpPr txBox="1"/>
          <p:nvPr/>
        </p:nvSpPr>
        <p:spPr>
          <a:xfrm>
            <a:off x="999948" y="5665768"/>
            <a:ext cx="10279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-</a:t>
            </a:r>
            <a:r>
              <a:rPr lang="ko-KR" altLang="en-US" sz="1000" dirty="0" smtClean="0"/>
              <a:t>대리</a:t>
            </a:r>
            <a:r>
              <a:rPr lang="en-US" altLang="ko-KR" sz="1000" dirty="0" smtClean="0"/>
              <a:t>/</a:t>
            </a:r>
            <a:r>
              <a:rPr lang="ko-KR" altLang="en-US" sz="1000" dirty="0" smtClean="0"/>
              <a:t>박재성</a:t>
            </a:r>
            <a:endParaRPr lang="ko-KR" altLang="en-US" sz="1000" dirty="0"/>
          </a:p>
        </p:txBody>
      </p:sp>
      <p:sp>
        <p:nvSpPr>
          <p:cNvPr id="287" name="TextBox 286"/>
          <p:cNvSpPr txBox="1"/>
          <p:nvPr/>
        </p:nvSpPr>
        <p:spPr>
          <a:xfrm>
            <a:off x="3029751" y="7830357"/>
            <a:ext cx="1027917" cy="220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-</a:t>
            </a:r>
            <a:r>
              <a:rPr lang="ko-KR" altLang="en-US" sz="1000" dirty="0" smtClean="0"/>
              <a:t>대리</a:t>
            </a:r>
            <a:r>
              <a:rPr lang="en-US" altLang="ko-KR" sz="1000" dirty="0" smtClean="0"/>
              <a:t>/</a:t>
            </a:r>
            <a:r>
              <a:rPr lang="ko-KR" altLang="en-US" sz="1000" dirty="0" err="1" smtClean="0"/>
              <a:t>이동희</a:t>
            </a:r>
            <a:endParaRPr lang="ko-KR" altLang="en-US" sz="1000" dirty="0"/>
          </a:p>
        </p:txBody>
      </p:sp>
      <p:grpSp>
        <p:nvGrpSpPr>
          <p:cNvPr id="292" name="그룹 319"/>
          <p:cNvGrpSpPr/>
          <p:nvPr/>
        </p:nvGrpSpPr>
        <p:grpSpPr>
          <a:xfrm>
            <a:off x="5717347" y="6383192"/>
            <a:ext cx="1377861" cy="1149549"/>
            <a:chOff x="5571585" y="2373765"/>
            <a:chExt cx="2234608" cy="1370947"/>
          </a:xfrm>
          <a:solidFill>
            <a:srgbClr val="00B0F0"/>
          </a:solidFill>
        </p:grpSpPr>
        <p:cxnSp>
          <p:nvCxnSpPr>
            <p:cNvPr id="293" name="직선 연결선 292"/>
            <p:cNvCxnSpPr/>
            <p:nvPr/>
          </p:nvCxnSpPr>
          <p:spPr>
            <a:xfrm>
              <a:off x="6688888" y="2373765"/>
              <a:ext cx="0" cy="765673"/>
            </a:xfrm>
            <a:prstGeom prst="line">
              <a:avLst/>
            </a:prstGeom>
            <a:grpFill/>
            <a:ln w="19050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4" name="그룹 305"/>
            <p:cNvGrpSpPr/>
            <p:nvPr/>
          </p:nvGrpSpPr>
          <p:grpSpPr>
            <a:xfrm>
              <a:off x="5571585" y="3066282"/>
              <a:ext cx="2234608" cy="678430"/>
              <a:chOff x="5571585" y="3066282"/>
              <a:chExt cx="2234608" cy="678430"/>
            </a:xfrm>
            <a:grpFill/>
          </p:grpSpPr>
          <p:sp>
            <p:nvSpPr>
              <p:cNvPr id="296" name="타원 30"/>
              <p:cNvSpPr/>
              <p:nvPr/>
            </p:nvSpPr>
            <p:spPr>
              <a:xfrm>
                <a:off x="5571585" y="3066282"/>
                <a:ext cx="2234608" cy="652846"/>
              </a:xfrm>
              <a:prstGeom prst="rect">
                <a:avLst/>
              </a:prstGeom>
              <a:grpFill/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balanced" dir="t"/>
              </a:scene3d>
              <a:sp3d prstMaterial="metal">
                <a:bevelT w="50800" h="25400"/>
                <a:contourClr>
                  <a:schemeClr val="bg1">
                    <a:lumMod val="75000"/>
                  </a:schemeClr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b="1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03" name="자유형 425"/>
              <p:cNvSpPr/>
              <p:nvPr/>
            </p:nvSpPr>
            <p:spPr>
              <a:xfrm rot="5400000" flipV="1">
                <a:off x="6153439" y="3567538"/>
                <a:ext cx="332876" cy="2147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/>
              </a:p>
            </p:txBody>
          </p:sp>
        </p:grpSp>
        <p:sp>
          <p:nvSpPr>
            <p:cNvPr id="295" name="타원 30"/>
            <p:cNvSpPr/>
            <p:nvPr/>
          </p:nvSpPr>
          <p:spPr>
            <a:xfrm>
              <a:off x="5656163" y="3257049"/>
              <a:ext cx="1983066" cy="348701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balanced" dir="t"/>
            </a:scene3d>
            <a:sp3d prstMaterial="matte">
              <a:contourClr>
                <a:schemeClr val="bg1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ko-KR" altLang="en-US" sz="1300" b="1" dirty="0" err="1" smtClean="0">
                  <a:solidFill>
                    <a:schemeClr val="bg1"/>
                  </a:solidFill>
                  <a:latin typeface="+mn-ea"/>
                </a:rPr>
                <a:t>품질보증부</a:t>
              </a:r>
              <a:endParaRPr lang="en-US" altLang="ko-KR" sz="1300" b="1" dirty="0" smtClean="0">
                <a:solidFill>
                  <a:schemeClr val="bg1"/>
                </a:solidFill>
                <a:latin typeface="+mn-ea"/>
              </a:endParaRPr>
            </a:p>
          </p:txBody>
        </p:sp>
      </p:grpSp>
      <p:sp>
        <p:nvSpPr>
          <p:cNvPr id="174" name="모서리가 둥근 직사각형 173"/>
          <p:cNvSpPr/>
          <p:nvPr/>
        </p:nvSpPr>
        <p:spPr>
          <a:xfrm>
            <a:off x="1810173" y="7834548"/>
            <a:ext cx="848806" cy="1654417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7" name="모서리가 둥근 직사각형 176"/>
          <p:cNvSpPr/>
          <p:nvPr/>
        </p:nvSpPr>
        <p:spPr>
          <a:xfrm>
            <a:off x="3110887" y="7835272"/>
            <a:ext cx="815814" cy="632426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4469478" y="7835273"/>
            <a:ext cx="1034267" cy="982518"/>
            <a:chOff x="4630880" y="8288372"/>
            <a:chExt cx="1267182" cy="1104900"/>
          </a:xfrm>
        </p:grpSpPr>
        <p:sp>
          <p:nvSpPr>
            <p:cNvPr id="289" name="TextBox 288"/>
            <p:cNvSpPr txBox="1"/>
            <p:nvPr/>
          </p:nvSpPr>
          <p:spPr>
            <a:xfrm>
              <a:off x="4630880" y="8310802"/>
              <a:ext cx="1259402" cy="2768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/>
                <a:t>-</a:t>
              </a:r>
              <a:r>
                <a:rPr lang="ko-KR" altLang="en-US" sz="1000" dirty="0" smtClean="0"/>
                <a:t>차장</a:t>
              </a:r>
              <a:r>
                <a:rPr lang="en-US" altLang="ko-KR" sz="1000" dirty="0" smtClean="0"/>
                <a:t>/</a:t>
              </a:r>
              <a:r>
                <a:rPr lang="ko-KR" altLang="en-US" sz="1000" dirty="0" smtClean="0"/>
                <a:t>김대현</a:t>
              </a:r>
              <a:endParaRPr lang="ko-KR" altLang="en-US" sz="1000" dirty="0"/>
            </a:p>
          </p:txBody>
        </p:sp>
        <p:sp>
          <p:nvSpPr>
            <p:cNvPr id="290" name="TextBox 289"/>
            <p:cNvSpPr txBox="1"/>
            <p:nvPr/>
          </p:nvSpPr>
          <p:spPr>
            <a:xfrm>
              <a:off x="4630880" y="8714217"/>
              <a:ext cx="1259402" cy="24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/>
                <a:t>-</a:t>
              </a:r>
              <a:r>
                <a:rPr lang="ko-KR" altLang="en-US" sz="1000" dirty="0" smtClean="0"/>
                <a:t>사원</a:t>
              </a:r>
              <a:r>
                <a:rPr lang="en-US" altLang="ko-KR" sz="1000" dirty="0" smtClean="0"/>
                <a:t>/</a:t>
              </a:r>
              <a:r>
                <a:rPr lang="ko-KR" altLang="en-US" sz="1000" dirty="0" err="1" smtClean="0"/>
                <a:t>양승욱</a:t>
              </a:r>
              <a:endParaRPr lang="ko-KR" altLang="en-US" sz="1000" dirty="0"/>
            </a:p>
          </p:txBody>
        </p:sp>
        <p:sp>
          <p:nvSpPr>
            <p:cNvPr id="291" name="TextBox 290"/>
            <p:cNvSpPr txBox="1"/>
            <p:nvPr/>
          </p:nvSpPr>
          <p:spPr>
            <a:xfrm>
              <a:off x="4638660" y="9107922"/>
              <a:ext cx="1259402" cy="2474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 smtClean="0"/>
                <a:t>-</a:t>
              </a:r>
              <a:r>
                <a:rPr lang="ko-KR" altLang="en-US" sz="1000" dirty="0" smtClean="0"/>
                <a:t>사원</a:t>
              </a:r>
              <a:r>
                <a:rPr lang="en-US" altLang="ko-KR" sz="1000" dirty="0" smtClean="0"/>
                <a:t>/</a:t>
              </a:r>
              <a:r>
                <a:rPr lang="ko-KR" altLang="en-US" sz="1000" dirty="0" err="1" smtClean="0"/>
                <a:t>이수렬</a:t>
              </a:r>
              <a:endParaRPr lang="ko-KR" altLang="en-US" sz="1000" dirty="0"/>
            </a:p>
          </p:txBody>
        </p:sp>
        <p:sp>
          <p:nvSpPr>
            <p:cNvPr id="178" name="모서리가 둥근 직사각형 177"/>
            <p:cNvSpPr/>
            <p:nvPr/>
          </p:nvSpPr>
          <p:spPr>
            <a:xfrm>
              <a:off x="4723616" y="8288372"/>
              <a:ext cx="995420" cy="1104900"/>
            </a:xfrm>
            <a:prstGeom prst="round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5533328" y="7898092"/>
            <a:ext cx="1962883" cy="1587204"/>
            <a:chOff x="5959710" y="8359019"/>
            <a:chExt cx="2404921" cy="1784905"/>
          </a:xfrm>
        </p:grpSpPr>
        <p:grpSp>
          <p:nvGrpSpPr>
            <p:cNvPr id="8" name="그룹 7"/>
            <p:cNvGrpSpPr/>
            <p:nvPr/>
          </p:nvGrpSpPr>
          <p:grpSpPr>
            <a:xfrm>
              <a:off x="7105229" y="8385997"/>
              <a:ext cx="1259402" cy="1432592"/>
              <a:chOff x="7143329" y="8385997"/>
              <a:chExt cx="1259402" cy="1432592"/>
            </a:xfrm>
          </p:grpSpPr>
          <p:sp>
            <p:nvSpPr>
              <p:cNvPr id="354" name="TextBox 353"/>
              <p:cNvSpPr txBox="1"/>
              <p:nvPr/>
            </p:nvSpPr>
            <p:spPr>
              <a:xfrm>
                <a:off x="7143329" y="8385997"/>
                <a:ext cx="1259402" cy="247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 smtClean="0"/>
                  <a:t>-</a:t>
                </a:r>
                <a:r>
                  <a:rPr lang="ko-KR" altLang="en-US" sz="1000" dirty="0" smtClean="0"/>
                  <a:t>부장</a:t>
                </a:r>
                <a:r>
                  <a:rPr lang="en-US" altLang="ko-KR" sz="1000" dirty="0" smtClean="0"/>
                  <a:t>/</a:t>
                </a:r>
                <a:r>
                  <a:rPr lang="ko-KR" altLang="en-US" sz="1000" dirty="0" err="1" smtClean="0"/>
                  <a:t>신인철</a:t>
                </a:r>
                <a:endParaRPr lang="ko-KR" altLang="en-US" sz="1000" dirty="0"/>
              </a:p>
            </p:txBody>
          </p:sp>
          <p:sp>
            <p:nvSpPr>
              <p:cNvPr id="355" name="TextBox 354"/>
              <p:cNvSpPr txBox="1"/>
              <p:nvPr/>
            </p:nvSpPr>
            <p:spPr>
              <a:xfrm>
                <a:off x="7143329" y="8767001"/>
                <a:ext cx="1259402" cy="276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 smtClean="0"/>
                  <a:t>-</a:t>
                </a:r>
                <a:r>
                  <a:rPr lang="ko-KR" altLang="en-US" sz="1000" dirty="0" smtClean="0"/>
                  <a:t>차장</a:t>
                </a:r>
                <a:r>
                  <a:rPr lang="en-US" altLang="ko-KR" sz="1000" dirty="0" smtClean="0"/>
                  <a:t>/</a:t>
                </a:r>
                <a:r>
                  <a:rPr lang="ko-KR" altLang="en-US" sz="1000" dirty="0" smtClean="0"/>
                  <a:t>윤서진</a:t>
                </a:r>
                <a:endParaRPr lang="ko-KR" altLang="en-US" sz="1000" dirty="0"/>
              </a:p>
            </p:txBody>
          </p:sp>
          <p:sp>
            <p:nvSpPr>
              <p:cNvPr id="356" name="TextBox 355"/>
              <p:cNvSpPr txBox="1"/>
              <p:nvPr/>
            </p:nvSpPr>
            <p:spPr>
              <a:xfrm>
                <a:off x="7143329" y="9160706"/>
                <a:ext cx="1259402" cy="276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 smtClean="0"/>
                  <a:t>-</a:t>
                </a:r>
                <a:r>
                  <a:rPr lang="ko-KR" altLang="en-US" sz="1000" dirty="0" smtClean="0"/>
                  <a:t>차</a:t>
                </a:r>
                <a:r>
                  <a:rPr lang="ko-KR" altLang="en-US" sz="1000" dirty="0"/>
                  <a:t>장</a:t>
                </a:r>
                <a:r>
                  <a:rPr lang="en-US" altLang="ko-KR" sz="1000" dirty="0" smtClean="0"/>
                  <a:t>/</a:t>
                </a:r>
                <a:r>
                  <a:rPr lang="ko-KR" altLang="en-US" sz="1000" dirty="0" smtClean="0"/>
                  <a:t>이준호</a:t>
                </a:r>
                <a:endParaRPr lang="ko-KR" altLang="en-US" sz="1000" dirty="0"/>
              </a:p>
            </p:txBody>
          </p:sp>
          <p:sp>
            <p:nvSpPr>
              <p:cNvPr id="357" name="TextBox 356"/>
              <p:cNvSpPr txBox="1"/>
              <p:nvPr/>
            </p:nvSpPr>
            <p:spPr>
              <a:xfrm>
                <a:off x="7143329" y="9541699"/>
                <a:ext cx="1259402" cy="276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 smtClean="0"/>
                  <a:t>-</a:t>
                </a:r>
                <a:r>
                  <a:rPr lang="ko-KR" altLang="en-US" sz="1000" dirty="0" smtClean="0"/>
                  <a:t>과장</a:t>
                </a:r>
                <a:r>
                  <a:rPr lang="en-US" altLang="ko-KR" sz="1000" dirty="0" smtClean="0"/>
                  <a:t>/</a:t>
                </a:r>
                <a:r>
                  <a:rPr lang="ko-KR" altLang="en-US" sz="1000" dirty="0" smtClean="0"/>
                  <a:t>이영규</a:t>
                </a:r>
                <a:endParaRPr lang="ko-KR" altLang="en-US" sz="1000" dirty="0"/>
              </a:p>
            </p:txBody>
          </p:sp>
        </p:grpSp>
        <p:grpSp>
          <p:nvGrpSpPr>
            <p:cNvPr id="9" name="그룹 8"/>
            <p:cNvGrpSpPr/>
            <p:nvPr/>
          </p:nvGrpSpPr>
          <p:grpSpPr>
            <a:xfrm>
              <a:off x="5959710" y="8359019"/>
              <a:ext cx="2401878" cy="1784905"/>
              <a:chOff x="5921610" y="8359019"/>
              <a:chExt cx="2401878" cy="1784905"/>
            </a:xfrm>
          </p:grpSpPr>
          <p:sp>
            <p:nvSpPr>
              <p:cNvPr id="350" name="TextBox 349"/>
              <p:cNvSpPr txBox="1"/>
              <p:nvPr/>
            </p:nvSpPr>
            <p:spPr>
              <a:xfrm>
                <a:off x="5921611" y="9133719"/>
                <a:ext cx="1259402" cy="276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 smtClean="0"/>
                  <a:t>-</a:t>
                </a:r>
                <a:r>
                  <a:rPr lang="ko-KR" altLang="en-US" sz="1000" dirty="0" smtClean="0"/>
                  <a:t>사원</a:t>
                </a:r>
                <a:r>
                  <a:rPr lang="en-US" altLang="ko-KR" sz="1000" dirty="0" smtClean="0"/>
                  <a:t>/</a:t>
                </a:r>
                <a:r>
                  <a:rPr lang="ko-KR" altLang="en-US" sz="1000" dirty="0" smtClean="0"/>
                  <a:t>이도근</a:t>
                </a:r>
                <a:endParaRPr lang="ko-KR" altLang="en-US" sz="1000" dirty="0"/>
              </a:p>
            </p:txBody>
          </p:sp>
          <p:sp>
            <p:nvSpPr>
              <p:cNvPr id="349" name="TextBox 348"/>
              <p:cNvSpPr txBox="1"/>
              <p:nvPr/>
            </p:nvSpPr>
            <p:spPr>
              <a:xfrm>
                <a:off x="5928191" y="8359019"/>
                <a:ext cx="1259402" cy="247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 smtClean="0"/>
                  <a:t>-</a:t>
                </a:r>
                <a:r>
                  <a:rPr lang="ko-KR" altLang="en-US" sz="1000" dirty="0" smtClean="0"/>
                  <a:t>부장</a:t>
                </a:r>
                <a:r>
                  <a:rPr lang="en-US" altLang="ko-KR" sz="1000" dirty="0" smtClean="0"/>
                  <a:t>/</a:t>
                </a:r>
                <a:r>
                  <a:rPr lang="ko-KR" altLang="en-US" sz="1000" dirty="0" err="1" smtClean="0"/>
                  <a:t>이규휘</a:t>
                </a:r>
                <a:endParaRPr lang="ko-KR" altLang="en-US" sz="1000" dirty="0"/>
              </a:p>
            </p:txBody>
          </p:sp>
          <p:sp>
            <p:nvSpPr>
              <p:cNvPr id="351" name="TextBox 350"/>
              <p:cNvSpPr txBox="1"/>
              <p:nvPr/>
            </p:nvSpPr>
            <p:spPr>
              <a:xfrm>
                <a:off x="5934310" y="9489589"/>
                <a:ext cx="1259402" cy="276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ko-KR" altLang="en-US" sz="1000" dirty="0"/>
              </a:p>
            </p:txBody>
          </p:sp>
          <p:sp>
            <p:nvSpPr>
              <p:cNvPr id="360" name="TextBox 359"/>
              <p:cNvSpPr txBox="1"/>
              <p:nvPr/>
            </p:nvSpPr>
            <p:spPr>
              <a:xfrm>
                <a:off x="7064084" y="9867034"/>
                <a:ext cx="1259404" cy="276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ko-KR" altLang="en-US" sz="1000" dirty="0"/>
              </a:p>
            </p:txBody>
          </p:sp>
          <p:sp>
            <p:nvSpPr>
              <p:cNvPr id="179" name="TextBox 178"/>
              <p:cNvSpPr txBox="1"/>
              <p:nvPr/>
            </p:nvSpPr>
            <p:spPr>
              <a:xfrm>
                <a:off x="5921610" y="8740017"/>
                <a:ext cx="1259402" cy="2573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000" dirty="0" smtClean="0"/>
                  <a:t>-</a:t>
                </a:r>
                <a:r>
                  <a:rPr lang="ko-KR" altLang="en-US" sz="1000" dirty="0" smtClean="0"/>
                  <a:t>주</a:t>
                </a:r>
                <a:r>
                  <a:rPr lang="ko-KR" altLang="en-US" sz="1000" dirty="0"/>
                  <a:t>임</a:t>
                </a:r>
                <a:r>
                  <a:rPr lang="en-US" altLang="ko-KR" sz="1000" dirty="0" smtClean="0"/>
                  <a:t>/</a:t>
                </a:r>
                <a:r>
                  <a:rPr lang="ko-KR" altLang="en-US" sz="1000" dirty="0" err="1" smtClean="0"/>
                  <a:t>엄혜</a:t>
                </a:r>
                <a:r>
                  <a:rPr lang="ko-KR" altLang="en-US" sz="1000" dirty="0" err="1"/>
                  <a:t>경</a:t>
                </a:r>
                <a:endParaRPr lang="ko-KR" altLang="en-US" sz="1000" dirty="0"/>
              </a:p>
            </p:txBody>
          </p:sp>
        </p:grpSp>
      </p:grpSp>
      <p:sp>
        <p:nvSpPr>
          <p:cNvPr id="180" name="모서리가 둥근 직사각형 179"/>
          <p:cNvSpPr/>
          <p:nvPr/>
        </p:nvSpPr>
        <p:spPr>
          <a:xfrm>
            <a:off x="6538106" y="7836819"/>
            <a:ext cx="848806" cy="1654416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2" name="모서리가 둥근 직사각형 181"/>
          <p:cNvSpPr/>
          <p:nvPr/>
        </p:nvSpPr>
        <p:spPr>
          <a:xfrm>
            <a:off x="5605642" y="7835521"/>
            <a:ext cx="812456" cy="1301379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5767936" y="7560222"/>
            <a:ext cx="4878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>
                <a:solidFill>
                  <a:srgbClr val="FF0000"/>
                </a:solidFill>
              </a:rPr>
              <a:t>QC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6707586" y="7532741"/>
            <a:ext cx="48786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b="1" dirty="0" smtClean="0">
                <a:solidFill>
                  <a:srgbClr val="FF0000"/>
                </a:solidFill>
              </a:rPr>
              <a:t>QA</a:t>
            </a:r>
            <a:endParaRPr lang="ko-KR" altLang="en-US" sz="1500" b="1" dirty="0">
              <a:solidFill>
                <a:srgbClr val="FF0000"/>
              </a:solidFill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463295" y="7830357"/>
            <a:ext cx="10279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-</a:t>
            </a:r>
            <a:r>
              <a:rPr lang="ko-KR" altLang="en-US" sz="1000" dirty="0" smtClean="0"/>
              <a:t>차장</a:t>
            </a:r>
            <a:r>
              <a:rPr lang="en-US" altLang="ko-KR" sz="1000" dirty="0" smtClean="0"/>
              <a:t>/</a:t>
            </a:r>
            <a:r>
              <a:rPr lang="ko-KR" altLang="en-US" sz="1000" dirty="0" err="1" smtClean="0"/>
              <a:t>유미혜</a:t>
            </a:r>
            <a:endParaRPr lang="en-US" altLang="ko-KR" sz="1000" dirty="0" smtClean="0"/>
          </a:p>
        </p:txBody>
      </p:sp>
      <p:sp>
        <p:nvSpPr>
          <p:cNvPr id="208" name="모서리가 둥근 직사각형 207"/>
          <p:cNvSpPr/>
          <p:nvPr/>
        </p:nvSpPr>
        <p:spPr>
          <a:xfrm>
            <a:off x="544431" y="7835272"/>
            <a:ext cx="815814" cy="282826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221" name="직선 연결선 43"/>
          <p:cNvCxnSpPr/>
          <p:nvPr/>
        </p:nvCxnSpPr>
        <p:spPr>
          <a:xfrm>
            <a:off x="1491212" y="3523697"/>
            <a:ext cx="5165888" cy="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모서리가 둥근 직사각형 110"/>
          <p:cNvSpPr/>
          <p:nvPr/>
        </p:nvSpPr>
        <p:spPr>
          <a:xfrm>
            <a:off x="1064313" y="4638076"/>
            <a:ext cx="848806" cy="1654417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4" name="타원 30"/>
          <p:cNvSpPr/>
          <p:nvPr/>
        </p:nvSpPr>
        <p:spPr>
          <a:xfrm flipH="1">
            <a:off x="6007974" y="3829307"/>
            <a:ext cx="1200300" cy="547128"/>
          </a:xfrm>
          <a:prstGeom prst="rect">
            <a:avLst/>
          </a:prstGeom>
          <a:solidFill>
            <a:srgbClr val="00B0F0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balanced" dir="t"/>
          </a:scene3d>
          <a:sp3d prstMaterial="metal">
            <a:bevelT w="50800" h="25400"/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5" name="타원 30"/>
          <p:cNvSpPr/>
          <p:nvPr/>
        </p:nvSpPr>
        <p:spPr>
          <a:xfrm flipH="1">
            <a:off x="6292645" y="3872034"/>
            <a:ext cx="630880" cy="461665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/>
            <a:lightRig rig="balanced" dir="t"/>
          </a:scene3d>
          <a:sp3d prstMaterial="matte">
            <a:contourClr>
              <a:schemeClr val="bg1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latin typeface="+mn-ea"/>
              </a:rPr>
              <a:t>기술</a:t>
            </a:r>
            <a:endParaRPr lang="en-US" altLang="ko-KR" sz="1200" b="1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latin typeface="+mn-ea"/>
              </a:rPr>
              <a:t>연구소</a:t>
            </a:r>
            <a:endParaRPr lang="en-US" altLang="ko-KR" sz="1200" b="1" dirty="0" smtClean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4687030" y="4581355"/>
            <a:ext cx="10279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 smtClean="0"/>
              <a:t>-</a:t>
            </a:r>
            <a:r>
              <a:rPr lang="ko-KR" altLang="en-US" sz="1000" dirty="0" smtClean="0"/>
              <a:t>이사</a:t>
            </a:r>
            <a:r>
              <a:rPr lang="en-US" altLang="ko-KR" sz="1000" dirty="0" smtClean="0"/>
              <a:t>/</a:t>
            </a:r>
            <a:r>
              <a:rPr lang="ko-KR" altLang="en-US" sz="1000" dirty="0" smtClean="0"/>
              <a:t>이철원</a:t>
            </a:r>
            <a:endParaRPr lang="en-US" altLang="ko-KR" sz="1000" dirty="0" smtClean="0"/>
          </a:p>
        </p:txBody>
      </p:sp>
      <p:sp>
        <p:nvSpPr>
          <p:cNvPr id="130" name="모서리가 둥근 직사각형 129"/>
          <p:cNvSpPr/>
          <p:nvPr/>
        </p:nvSpPr>
        <p:spPr>
          <a:xfrm>
            <a:off x="4768166" y="4586270"/>
            <a:ext cx="815814" cy="282826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/>
          <p:cNvSpPr/>
          <p:nvPr/>
        </p:nvSpPr>
        <p:spPr>
          <a:xfrm>
            <a:off x="0" y="5698506"/>
            <a:ext cx="7777163" cy="5203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000</a:t>
            </a:r>
            <a:endParaRPr lang="ko-KR" altLang="en-US" dirty="0"/>
          </a:p>
        </p:txBody>
      </p:sp>
      <p:graphicFrame>
        <p:nvGraphicFramePr>
          <p:cNvPr id="7" name="Group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2749883"/>
              </p:ext>
            </p:extLst>
          </p:nvPr>
        </p:nvGraphicFramePr>
        <p:xfrm>
          <a:off x="1487521" y="2246807"/>
          <a:ext cx="5400959" cy="7169750"/>
        </p:xfrm>
        <a:graphic>
          <a:graphicData uri="http://schemas.openxmlformats.org/drawingml/2006/table">
            <a:tbl>
              <a:tblPr/>
              <a:tblGrid>
                <a:gridCol w="3852657"/>
                <a:gridCol w="984192"/>
                <a:gridCol w="564110"/>
              </a:tblGrid>
              <a:tr h="395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0" i="0" u="none" strike="noStrike" kern="12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등록업체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0" i="0" u="none" strike="noStrike" kern="12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취득연월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0" i="0" u="none" strike="noStrike" kern="12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비고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6774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한국전력공사 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200" b="0" i="0" u="none" strike="noStrike" kern="12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2011.03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kern="1200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4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조달청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200" b="0" i="0" u="none" strike="noStrike" kern="12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2011.04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kern="1200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4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동국제강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200" b="0" i="0" u="none" strike="noStrike" kern="12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2012.07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kern="1200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4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제일모직 건설사업부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200" b="0" i="0" u="none" strike="noStrike" kern="12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2012.09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kern="1200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4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삼성전자 수원사업장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200" b="0" i="0" u="none" strike="noStrike" kern="12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2013.04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kern="1200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4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삼성물산 건설부문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200" b="0" i="0" u="none" strike="noStrike" kern="12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2014.04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kern="1200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4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삼성중공업 토건사업부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200" b="0" i="0" u="none" strike="noStrike" kern="12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2014.06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kern="1200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4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CJ</a:t>
                      </a: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건설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200" b="0" i="0" u="none" strike="noStrike" kern="12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2015.02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kern="1200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4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삼성디스플레이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200" b="0" i="0" u="none" strike="noStrike" kern="12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2016.02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kern="1200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4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삼성엔지니어링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200" b="0" i="0" u="none" strike="noStrike" kern="12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2016.10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000" b="0" i="0" u="none" strike="noStrike" kern="1200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457" name="제목 6"/>
          <p:cNvSpPr>
            <a:spLocks noGrp="1"/>
          </p:cNvSpPr>
          <p:nvPr>
            <p:ph type="title"/>
          </p:nvPr>
        </p:nvSpPr>
        <p:spPr>
          <a:xfrm>
            <a:off x="4689484" y="813641"/>
            <a:ext cx="2316984" cy="36769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협력업체 등록현황</a:t>
            </a:r>
          </a:p>
        </p:txBody>
      </p:sp>
      <p:pic>
        <p:nvPicPr>
          <p:cNvPr id="22530" name="Picture 2" descr="http://www.dcafein.com/files/thumbnails/355/038/300x233.crop.jpg"/>
          <p:cNvPicPr>
            <a:picLocks noChangeAspect="1" noChangeArrowheads="1"/>
          </p:cNvPicPr>
          <p:nvPr/>
        </p:nvPicPr>
        <p:blipFill>
          <a:blip r:embed="rId3" cstate="print"/>
          <a:srcRect t="60251" b="19447"/>
          <a:stretch>
            <a:fillRect/>
          </a:stretch>
        </p:blipFill>
        <p:spPr bwMode="auto">
          <a:xfrm>
            <a:off x="3087757" y="2843168"/>
            <a:ext cx="1680541" cy="264990"/>
          </a:xfrm>
          <a:prstGeom prst="rect">
            <a:avLst/>
          </a:prstGeom>
          <a:noFill/>
        </p:spPr>
      </p:pic>
      <p:pic>
        <p:nvPicPr>
          <p:cNvPr id="22532" name="Picture 4" descr="http://file.newswire.co.kr/data/datafile2/thumb_big/2005/03/2005032411116581760.53985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9949" y="3452132"/>
            <a:ext cx="1130712" cy="395750"/>
          </a:xfrm>
          <a:prstGeom prst="rect">
            <a:avLst/>
          </a:prstGeom>
          <a:noFill/>
        </p:spPr>
      </p:pic>
      <p:pic>
        <p:nvPicPr>
          <p:cNvPr id="22534" name="Picture 6" descr="http://nimage.newsway.kr/photo/2014/02/04/2014020416330045579_20140204164120_1.jpg"/>
          <p:cNvPicPr>
            <a:picLocks noChangeAspect="1" noChangeArrowheads="1"/>
          </p:cNvPicPr>
          <p:nvPr/>
        </p:nvPicPr>
        <p:blipFill>
          <a:blip r:embed="rId5" cstate="print"/>
          <a:srcRect l="14231" t="17624" r="14983" b="18292"/>
          <a:stretch>
            <a:fillRect/>
          </a:stretch>
        </p:blipFill>
        <p:spPr bwMode="auto">
          <a:xfrm>
            <a:off x="3143945" y="4141729"/>
            <a:ext cx="1338469" cy="350771"/>
          </a:xfrm>
          <a:prstGeom prst="rect">
            <a:avLst/>
          </a:prstGeom>
          <a:noFill/>
        </p:spPr>
      </p:pic>
      <p:pic>
        <p:nvPicPr>
          <p:cNvPr id="22538" name="Picture 10" descr="http://adstory.net/cgi-bin/ez2000/system/db/ad-logo/upload/26/%EC%82%BC%EC%84%B1%EC%A0%84%EC%9E%90.jpg"/>
          <p:cNvPicPr>
            <a:picLocks noChangeAspect="1" noChangeArrowheads="1"/>
          </p:cNvPicPr>
          <p:nvPr/>
        </p:nvPicPr>
        <p:blipFill>
          <a:blip r:embed="rId6" cstate="print"/>
          <a:srcRect b="65726"/>
          <a:stretch>
            <a:fillRect/>
          </a:stretch>
        </p:blipFill>
        <p:spPr bwMode="auto">
          <a:xfrm>
            <a:off x="3346881" y="5552000"/>
            <a:ext cx="1679243" cy="276264"/>
          </a:xfrm>
          <a:prstGeom prst="rect">
            <a:avLst/>
          </a:prstGeom>
          <a:noFill/>
        </p:spPr>
      </p:pic>
      <p:pic>
        <p:nvPicPr>
          <p:cNvPr id="41986" name="Picture 2" descr="http://www.secc.co.kr/img/common/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36075" y="6180480"/>
            <a:ext cx="1962150" cy="266700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3804"/>
          <a:stretch/>
        </p:blipFill>
        <p:spPr bwMode="auto">
          <a:xfrm>
            <a:off x="3240726" y="4762165"/>
            <a:ext cx="1825315" cy="51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 descr="http://image.ajunews.com/content/image/2013/12/26/20131226112531474986.jpg"/>
          <p:cNvPicPr>
            <a:picLocks noChangeAspect="1" noChangeArrowheads="1"/>
          </p:cNvPicPr>
          <p:nvPr/>
        </p:nvPicPr>
        <p:blipFill>
          <a:blip r:embed="rId9" cstate="print"/>
          <a:srcRect l="14848" t="33932" r="17326" b="34316"/>
          <a:stretch>
            <a:fillRect/>
          </a:stretch>
        </p:blipFill>
        <p:spPr bwMode="auto">
          <a:xfrm>
            <a:off x="3319161" y="6863560"/>
            <a:ext cx="1746880" cy="307944"/>
          </a:xfrm>
          <a:prstGeom prst="rect">
            <a:avLst/>
          </a:prstGeom>
          <a:noFill/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9131" y="7452584"/>
            <a:ext cx="1143283" cy="52387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05414" y="8097419"/>
            <a:ext cx="2162175" cy="61912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187" b="18574"/>
          <a:stretch/>
        </p:blipFill>
        <p:spPr>
          <a:xfrm>
            <a:off x="3157045" y="8817427"/>
            <a:ext cx="1908995" cy="431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6200000">
            <a:off x="836632" y="2394363"/>
            <a:ext cx="3252971" cy="419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그림 19" descr="제품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36713" y="7157410"/>
            <a:ext cx="4340450" cy="3256103"/>
          </a:xfrm>
          <a:prstGeom prst="rect">
            <a:avLst/>
          </a:prstGeom>
        </p:spPr>
      </p:pic>
      <p:sp>
        <p:nvSpPr>
          <p:cNvPr id="19457" name="제목 6"/>
          <p:cNvSpPr>
            <a:spLocks noGrp="1"/>
          </p:cNvSpPr>
          <p:nvPr>
            <p:ph type="title"/>
          </p:nvPr>
        </p:nvSpPr>
        <p:spPr>
          <a:xfrm>
            <a:off x="4689484" y="807544"/>
            <a:ext cx="2316984" cy="36769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제조공정</a:t>
            </a:r>
          </a:p>
        </p:txBody>
      </p:sp>
      <p:sp>
        <p:nvSpPr>
          <p:cNvPr id="8" name="오른쪽으로 구부러진 화살표 7"/>
          <p:cNvSpPr/>
          <p:nvPr/>
        </p:nvSpPr>
        <p:spPr>
          <a:xfrm>
            <a:off x="2165895" y="3074504"/>
            <a:ext cx="689113" cy="980661"/>
          </a:xfrm>
          <a:prstGeom prst="curvedRightArrow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5" name="오른쪽으로 구부러진 화살표 14"/>
          <p:cNvSpPr/>
          <p:nvPr/>
        </p:nvSpPr>
        <p:spPr>
          <a:xfrm>
            <a:off x="2165895" y="4068417"/>
            <a:ext cx="689113" cy="848139"/>
          </a:xfrm>
          <a:prstGeom prst="curvedRightArrow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오른쪽으로 구부러진 화살표 15"/>
          <p:cNvSpPr/>
          <p:nvPr/>
        </p:nvSpPr>
        <p:spPr>
          <a:xfrm>
            <a:off x="2165895" y="4929808"/>
            <a:ext cx="689113" cy="848139"/>
          </a:xfrm>
          <a:prstGeom prst="curvedRightArrow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오른쪽으로 구부러진 화살표 16"/>
          <p:cNvSpPr/>
          <p:nvPr/>
        </p:nvSpPr>
        <p:spPr>
          <a:xfrm>
            <a:off x="2165895" y="5791199"/>
            <a:ext cx="689113" cy="848139"/>
          </a:xfrm>
          <a:prstGeom prst="curvedRightArrow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8" name="오른쪽으로 구부러진 화살표 17"/>
          <p:cNvSpPr/>
          <p:nvPr/>
        </p:nvSpPr>
        <p:spPr>
          <a:xfrm>
            <a:off x="2165895" y="6652590"/>
            <a:ext cx="689113" cy="848139"/>
          </a:xfrm>
          <a:prstGeom prst="curvedRightArrow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9" name="오른쪽으로 구부러진 화살표 18"/>
          <p:cNvSpPr/>
          <p:nvPr/>
        </p:nvSpPr>
        <p:spPr>
          <a:xfrm>
            <a:off x="2165895" y="7513981"/>
            <a:ext cx="689113" cy="1007167"/>
          </a:xfrm>
          <a:prstGeom prst="curvedRightArrow">
            <a:avLst/>
          </a:prstGeom>
          <a:gradFill flip="none" rotWithShape="1">
            <a:gsLst>
              <a:gs pos="0">
                <a:schemeClr val="bg1">
                  <a:lumMod val="50000"/>
                  <a:shade val="30000"/>
                  <a:satMod val="115000"/>
                </a:schemeClr>
              </a:gs>
              <a:gs pos="50000">
                <a:schemeClr val="bg1">
                  <a:lumMod val="50000"/>
                  <a:shade val="67500"/>
                  <a:satMod val="115000"/>
                </a:schemeClr>
              </a:gs>
              <a:gs pos="100000">
                <a:schemeClr val="bg1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2855009" y="2876959"/>
            <a:ext cx="2226365" cy="542101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3607" tIns="46804" rIns="93607" bIns="46804" anchor="ctr"/>
          <a:lstStyle/>
          <a:p>
            <a:pPr lvl="0" algn="ctr" defTabSz="914400" eaLnBrk="0" latinLnBrk="0" hangingPunct="0"/>
            <a:r>
              <a:rPr lang="ko-KR" altLang="en-US" sz="1200" spc="3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  <a:cs typeface="굴림" pitchFamily="50" charset="-127"/>
              </a:rPr>
              <a:t>영업 </a:t>
            </a:r>
            <a:r>
              <a:rPr lang="en-US" altLang="ko-KR" sz="1200" spc="3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  <a:cs typeface="굴림" pitchFamily="50" charset="-127"/>
              </a:rPr>
              <a:t>/</a:t>
            </a:r>
            <a:r>
              <a:rPr lang="ko-KR" altLang="en-US" sz="1200" spc="3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  <a:cs typeface="굴림" pitchFamily="50" charset="-127"/>
              </a:rPr>
              <a:t>수주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2855009" y="3725099"/>
            <a:ext cx="2226365" cy="54210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3607" tIns="46804" rIns="93607" bIns="46804" anchor="ctr"/>
          <a:lstStyle/>
          <a:p>
            <a:pPr lvl="0" algn="ctr" defTabSz="914400" eaLnBrk="0" latinLnBrk="0" hangingPunct="0"/>
            <a:r>
              <a:rPr lang="ko-KR" altLang="en-US" sz="1200" spc="6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  <a:cs typeface="굴림" pitchFamily="50" charset="-127"/>
              </a:rPr>
              <a:t>설계</a:t>
            </a:r>
          </a:p>
        </p:txBody>
      </p:sp>
      <p:sp>
        <p:nvSpPr>
          <p:cNvPr id="10" name="모서리가 둥근 직사각형 9"/>
          <p:cNvSpPr/>
          <p:nvPr/>
        </p:nvSpPr>
        <p:spPr>
          <a:xfrm>
            <a:off x="2855009" y="4583177"/>
            <a:ext cx="2226365" cy="54210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3607" tIns="46804" rIns="93607" bIns="46804" anchor="ctr"/>
          <a:lstStyle/>
          <a:p>
            <a:pPr lvl="0" algn="ctr" defTabSz="914400" eaLnBrk="0" latinLnBrk="0" hangingPunct="0"/>
            <a:r>
              <a:rPr lang="ko-KR" altLang="en-US" sz="1200" spc="3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  <a:cs typeface="굴림" pitchFamily="50" charset="-127"/>
              </a:rPr>
              <a:t>도면승인</a:t>
            </a:r>
          </a:p>
        </p:txBody>
      </p:sp>
      <p:sp>
        <p:nvSpPr>
          <p:cNvPr id="11" name="모서리가 둥근 직사각형 10"/>
          <p:cNvSpPr/>
          <p:nvPr/>
        </p:nvSpPr>
        <p:spPr>
          <a:xfrm>
            <a:off x="2855009" y="5441255"/>
            <a:ext cx="2226365" cy="54210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3607" tIns="46804" rIns="93607" bIns="46804" anchor="ctr"/>
          <a:lstStyle/>
          <a:p>
            <a:pPr lvl="0" algn="ctr" defTabSz="914400" eaLnBrk="0" latinLnBrk="0" hangingPunct="0"/>
            <a:r>
              <a:rPr lang="ko-KR" altLang="en-US" sz="1200" spc="3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  <a:cs typeface="굴림" pitchFamily="50" charset="-127"/>
              </a:rPr>
              <a:t>자재발주</a:t>
            </a:r>
          </a:p>
        </p:txBody>
      </p:sp>
      <p:sp>
        <p:nvSpPr>
          <p:cNvPr id="12" name="모서리가 둥근 직사각형 11"/>
          <p:cNvSpPr/>
          <p:nvPr/>
        </p:nvSpPr>
        <p:spPr>
          <a:xfrm>
            <a:off x="2855009" y="6299333"/>
            <a:ext cx="2226365" cy="54210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3607" tIns="46804" rIns="93607" bIns="46804" anchor="ctr"/>
          <a:lstStyle/>
          <a:p>
            <a:pPr lvl="0" algn="ctr" defTabSz="914400" eaLnBrk="0" latinLnBrk="0" hangingPunct="0"/>
            <a:r>
              <a:rPr lang="ko-KR" altLang="en-US" sz="1200" spc="6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  <a:cs typeface="굴림" pitchFamily="50" charset="-127"/>
              </a:rPr>
              <a:t>제작</a:t>
            </a:r>
          </a:p>
        </p:txBody>
      </p:sp>
      <p:sp>
        <p:nvSpPr>
          <p:cNvPr id="13" name="모서리가 둥근 직사각형 12"/>
          <p:cNvSpPr/>
          <p:nvPr/>
        </p:nvSpPr>
        <p:spPr>
          <a:xfrm>
            <a:off x="2855007" y="7157409"/>
            <a:ext cx="2226365" cy="542101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3607" tIns="46804" rIns="93607" bIns="46804" anchor="ctr"/>
          <a:lstStyle/>
          <a:p>
            <a:pPr lvl="0" algn="ctr" defTabSz="914400" eaLnBrk="0" latinLnBrk="0" hangingPunct="0"/>
            <a:r>
              <a:rPr lang="ko-KR" altLang="en-US" sz="1200" spc="6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  <a:cs typeface="굴림" pitchFamily="50" charset="-127"/>
              </a:rPr>
              <a:t>검사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855009" y="8085061"/>
            <a:ext cx="2226365" cy="542101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3607" tIns="46804" rIns="93607" bIns="46804" anchor="ctr"/>
          <a:lstStyle/>
          <a:p>
            <a:pPr lvl="0" algn="ctr" defTabSz="914400" eaLnBrk="0" latinLnBrk="0" hangingPunct="0"/>
            <a:r>
              <a:rPr lang="ko-KR" altLang="en-US" sz="1200" spc="600" dirty="0" smtClean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  <a:cs typeface="굴림" pitchFamily="50" charset="-127"/>
              </a:rPr>
              <a:t>납품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제목 6"/>
          <p:cNvSpPr>
            <a:spLocks noGrp="1"/>
          </p:cNvSpPr>
          <p:nvPr>
            <p:ph type="title"/>
          </p:nvPr>
        </p:nvSpPr>
        <p:spPr>
          <a:xfrm>
            <a:off x="4689484" y="820607"/>
            <a:ext cx="2316984" cy="36769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공장 시설현황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824247" y="2799098"/>
            <a:ext cx="6403201" cy="6335313"/>
            <a:chOff x="476116" y="2799098"/>
            <a:chExt cx="7301047" cy="7223640"/>
          </a:xfrm>
        </p:grpSpPr>
        <p:pic>
          <p:nvPicPr>
            <p:cNvPr id="9" name="그림 8" descr="사무동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6116" y="2799098"/>
              <a:ext cx="3600000" cy="2118748"/>
            </a:xfrm>
            <a:prstGeom prst="rect">
              <a:avLst/>
            </a:prstGeom>
          </p:spPr>
        </p:pic>
        <p:pic>
          <p:nvPicPr>
            <p:cNvPr id="39937" name="Picture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78300" y="7865325"/>
              <a:ext cx="3598863" cy="215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38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9290" y="7865325"/>
              <a:ext cx="3598863" cy="215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3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78300" y="5347303"/>
              <a:ext cx="3598863" cy="215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40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76116" y="5347303"/>
              <a:ext cx="3602037" cy="215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TextBox 14"/>
          <p:cNvSpPr txBox="1"/>
          <p:nvPr/>
        </p:nvSpPr>
        <p:spPr>
          <a:xfrm>
            <a:off x="824247" y="4657293"/>
            <a:ext cx="5838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 err="1" smtClean="0">
                <a:latin typeface="+mn-ea"/>
                <a:ea typeface="+mn-ea"/>
              </a:rPr>
              <a:t>사무동</a:t>
            </a:r>
            <a:endParaRPr lang="ko-KR" altLang="en-US" sz="1050" dirty="0">
              <a:latin typeface="+mn-ea"/>
              <a:ea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4247" y="6926043"/>
            <a:ext cx="8947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 smtClean="0">
                <a:latin typeface="+mn-ea"/>
                <a:ea typeface="+mn-ea"/>
              </a:rPr>
              <a:t>Factory</a:t>
            </a:r>
            <a:r>
              <a:rPr lang="ko-KR" altLang="en-US" sz="1050" dirty="0" smtClean="0">
                <a:latin typeface="+mn-ea"/>
                <a:ea typeface="+mn-ea"/>
              </a:rPr>
              <a:t> </a:t>
            </a:r>
            <a:r>
              <a:rPr lang="en-US" altLang="ko-KR" sz="1050" dirty="0" smtClean="0">
                <a:latin typeface="+mn-ea"/>
                <a:ea typeface="+mn-ea"/>
              </a:rPr>
              <a:t>A</a:t>
            </a:r>
            <a:r>
              <a:rPr lang="ko-KR" altLang="en-US" sz="1050" dirty="0" smtClean="0">
                <a:latin typeface="+mn-ea"/>
                <a:ea typeface="+mn-ea"/>
              </a:rPr>
              <a:t>동</a:t>
            </a:r>
            <a:endParaRPr lang="ko-KR" altLang="en-US" sz="1050" dirty="0">
              <a:latin typeface="+mn-ea"/>
              <a:ea typeface="+mn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71155" y="6926043"/>
            <a:ext cx="87876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 smtClean="0">
                <a:latin typeface="+mn-ea"/>
              </a:rPr>
              <a:t>Factory </a:t>
            </a:r>
            <a:r>
              <a:rPr lang="en-US" altLang="ko-KR" sz="1050" dirty="0" smtClean="0">
                <a:latin typeface="+mn-ea"/>
                <a:ea typeface="+mn-ea"/>
              </a:rPr>
              <a:t>B</a:t>
            </a:r>
            <a:r>
              <a:rPr lang="ko-KR" altLang="en-US" sz="1050" dirty="0" smtClean="0">
                <a:latin typeface="+mn-ea"/>
                <a:ea typeface="+mn-ea"/>
              </a:rPr>
              <a:t>동</a:t>
            </a:r>
            <a:endParaRPr lang="ko-KR" altLang="en-US" sz="1050" dirty="0">
              <a:latin typeface="+mn-ea"/>
              <a:ea typeface="+mn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4247" y="9134411"/>
            <a:ext cx="88678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 smtClean="0">
                <a:latin typeface="+mn-ea"/>
              </a:rPr>
              <a:t>Factory </a:t>
            </a:r>
            <a:r>
              <a:rPr lang="en-US" altLang="ko-KR" sz="1050" dirty="0" smtClean="0">
                <a:latin typeface="+mn-ea"/>
                <a:ea typeface="+mn-ea"/>
              </a:rPr>
              <a:t>C</a:t>
            </a:r>
            <a:r>
              <a:rPr lang="ko-KR" altLang="en-US" sz="1050" dirty="0" smtClean="0">
                <a:latin typeface="+mn-ea"/>
                <a:ea typeface="+mn-ea"/>
              </a:rPr>
              <a:t>동</a:t>
            </a:r>
            <a:endParaRPr lang="ko-KR" altLang="en-US" sz="1050" dirty="0">
              <a:latin typeface="+mn-ea"/>
              <a:ea typeface="+mn-e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71155" y="9134411"/>
            <a:ext cx="89479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50" dirty="0" smtClean="0">
                <a:latin typeface="+mn-ea"/>
              </a:rPr>
              <a:t>Factory </a:t>
            </a:r>
            <a:r>
              <a:rPr lang="en-US" altLang="ko-KR" sz="1050" dirty="0" smtClean="0">
                <a:latin typeface="+mn-ea"/>
                <a:ea typeface="+mn-ea"/>
              </a:rPr>
              <a:t>D</a:t>
            </a:r>
            <a:r>
              <a:rPr lang="ko-KR" altLang="en-US" sz="1050" dirty="0" smtClean="0">
                <a:latin typeface="+mn-ea"/>
                <a:ea typeface="+mn-ea"/>
              </a:rPr>
              <a:t>동</a:t>
            </a:r>
            <a:endParaRPr lang="ko-KR" altLang="en-US" sz="1050" dirty="0">
              <a:latin typeface="+mn-ea"/>
              <a:ea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05670" y="4678888"/>
            <a:ext cx="7296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 smtClean="0">
                <a:latin typeface="+mn-ea"/>
                <a:ea typeface="+mn-ea"/>
              </a:rPr>
              <a:t>공장 전경</a:t>
            </a:r>
            <a:endParaRPr lang="ko-KR" altLang="en-US" sz="1050" dirty="0">
              <a:latin typeface="+mn-ea"/>
              <a:ea typeface="+mn-ea"/>
            </a:endParaRPr>
          </a:p>
        </p:txBody>
      </p:sp>
      <p:pic>
        <p:nvPicPr>
          <p:cNvPr id="21" name="그림 20" descr="KakaoTalk_20150922_083427675.jpg"/>
          <p:cNvPicPr>
            <a:picLocks noChangeAspect="1"/>
          </p:cNvPicPr>
          <p:nvPr/>
        </p:nvPicPr>
        <p:blipFill>
          <a:blip r:embed="rId8" cstate="print"/>
          <a:srcRect l="11507" t="5653"/>
          <a:stretch>
            <a:fillRect/>
          </a:stretch>
        </p:blipFill>
        <p:spPr>
          <a:xfrm>
            <a:off x="4105670" y="2800350"/>
            <a:ext cx="3096000" cy="1856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제목 6"/>
          <p:cNvSpPr>
            <a:spLocks noGrp="1"/>
          </p:cNvSpPr>
          <p:nvPr>
            <p:ph type="title"/>
          </p:nvPr>
        </p:nvSpPr>
        <p:spPr>
          <a:xfrm>
            <a:off x="4689484" y="833670"/>
            <a:ext cx="2316984" cy="36769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공장 내부현황</a:t>
            </a:r>
          </a:p>
        </p:txBody>
      </p:sp>
      <p:grpSp>
        <p:nvGrpSpPr>
          <p:cNvPr id="8" name="그룹 7"/>
          <p:cNvGrpSpPr/>
          <p:nvPr/>
        </p:nvGrpSpPr>
        <p:grpSpPr>
          <a:xfrm>
            <a:off x="827030" y="2799098"/>
            <a:ext cx="6400417" cy="6335313"/>
            <a:chOff x="0" y="2578179"/>
            <a:chExt cx="7323630" cy="6671826"/>
          </a:xfrm>
        </p:grpSpPr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24767" y="7092592"/>
              <a:ext cx="3598863" cy="215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7092592"/>
              <a:ext cx="3598863" cy="215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t="11487" b="8675"/>
            <a:stretch>
              <a:fillRect/>
            </a:stretch>
          </p:blipFill>
          <p:spPr bwMode="auto">
            <a:xfrm>
              <a:off x="0" y="2578179"/>
              <a:ext cx="7323630" cy="4385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제목 6"/>
          <p:cNvSpPr>
            <a:spLocks noGrp="1"/>
          </p:cNvSpPr>
          <p:nvPr>
            <p:ph type="title"/>
          </p:nvPr>
        </p:nvSpPr>
        <p:spPr>
          <a:xfrm>
            <a:off x="4689484" y="820607"/>
            <a:ext cx="2316984" cy="36769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보유장비 현황</a:t>
            </a:r>
          </a:p>
        </p:txBody>
      </p:sp>
      <p:graphicFrame>
        <p:nvGraphicFramePr>
          <p:cNvPr id="3" name="Group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6318762"/>
              </p:ext>
            </p:extLst>
          </p:nvPr>
        </p:nvGraphicFramePr>
        <p:xfrm>
          <a:off x="1411940" y="2695015"/>
          <a:ext cx="5594528" cy="5880320"/>
        </p:xfrm>
        <a:graphic>
          <a:graphicData uri="http://schemas.openxmlformats.org/drawingml/2006/table">
            <a:tbl>
              <a:tblPr/>
              <a:tblGrid>
                <a:gridCol w="2189901"/>
                <a:gridCol w="1606666"/>
                <a:gridCol w="1099948"/>
                <a:gridCol w="698013"/>
              </a:tblGrid>
              <a:tr h="2652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0" i="0" u="none" strike="noStrike" kern="1200" dirty="0" err="1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설비명</a:t>
                      </a: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제원 및 성능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0" i="0" u="none" strike="noStrike" kern="1200" dirty="0" err="1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제작처</a:t>
                      </a: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비고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114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다기능 </a:t>
                      </a: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부스바</a:t>
                      </a: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가공기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펀칭</a:t>
                      </a: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절곡</a:t>
                      </a: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절단 </a:t>
                      </a: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(5~7.5PH)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중앙정공</a:t>
                      </a: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분전반</a:t>
                      </a: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/</a:t>
                      </a: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부스바</a:t>
                      </a: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/</a:t>
                      </a: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앵글가공기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5HP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탁상용 드릴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0.4/220V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정우</a:t>
                      </a: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탁상용 </a:t>
                      </a: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바이스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4 INCH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대원</a:t>
                      </a: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전동 절단기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3</a:t>
                      </a: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상 </a:t>
                      </a: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220V 3HP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화성</a:t>
                      </a: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콤프레샤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5HP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동양</a:t>
                      </a: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튜브 넘버링 인쇄기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전자식</a:t>
                      </a: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반도</a:t>
                      </a:r>
                      <a:r>
                        <a:rPr lang="en-US" altLang="ko-KR" sz="11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MPS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리프트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95~1500mm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삼성중공업</a:t>
                      </a: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호이스트</a:t>
                      </a: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크레인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5ton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반도산업기계</a:t>
                      </a: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가마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BUS BAR </a:t>
                      </a: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코팅용</a:t>
                      </a: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전동드릴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충전식</a:t>
                      </a: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14A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BOSCH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에어복스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10’, 14’’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Yu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에어드라이버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6~8mm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VESSEL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에어리벳기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HM-16A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PICUS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직소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AC 220V</a:t>
                      </a: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용</a:t>
                      </a: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AEG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제목 6"/>
          <p:cNvSpPr>
            <a:spLocks noGrp="1"/>
          </p:cNvSpPr>
          <p:nvPr>
            <p:ph type="title"/>
          </p:nvPr>
        </p:nvSpPr>
        <p:spPr>
          <a:xfrm>
            <a:off x="4689484" y="846733"/>
            <a:ext cx="2316984" cy="36769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제조장비 현황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40905" y="2133599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부스바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가공기</a:t>
            </a:r>
            <a:endParaRPr lang="ko-KR" altLang="en-US" sz="1600" baseline="30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0905" y="5976730"/>
            <a:ext cx="148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분전반</a:t>
            </a:r>
            <a:r>
              <a:rPr lang="ko-KR" altLang="en-US" sz="16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sz="1600" dirty="0" err="1" smtClean="0">
                <a:latin typeface="HY견고딕" pitchFamily="18" charset="-127"/>
                <a:ea typeface="HY견고딕" pitchFamily="18" charset="-127"/>
              </a:rPr>
              <a:t>가공기</a:t>
            </a:r>
            <a:endParaRPr lang="ko-KR" altLang="en-US" sz="1600" baseline="30000" dirty="0">
              <a:latin typeface="HY견고딕" pitchFamily="18" charset="-127"/>
              <a:ea typeface="HY견고딕" pitchFamily="18" charset="-127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1046922" y="2531165"/>
            <a:ext cx="5910470" cy="0"/>
          </a:xfrm>
          <a:prstGeom prst="line">
            <a:avLst/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직선 연결선 7"/>
          <p:cNvCxnSpPr/>
          <p:nvPr/>
        </p:nvCxnSpPr>
        <p:spPr>
          <a:xfrm>
            <a:off x="1046922" y="6374296"/>
            <a:ext cx="5910470" cy="0"/>
          </a:xfrm>
          <a:prstGeom prst="line">
            <a:avLst/>
          </a:prstGeom>
          <a:ln>
            <a:solidFill>
              <a:srgbClr val="558ED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8" name="Picture 4" descr="http://cfile7.uf.tistory.com/image/23526150523128462F542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0397" y="2804623"/>
            <a:ext cx="3937261" cy="2900718"/>
          </a:xfrm>
          <a:prstGeom prst="rect">
            <a:avLst/>
          </a:prstGeom>
          <a:noFill/>
        </p:spPr>
      </p:pic>
      <p:sp>
        <p:nvSpPr>
          <p:cNvPr id="36870" name="AutoShape 6" descr="data:image/jpeg;base64,/9j/4AAQSkZJRgABAQAAAQABAAD/2wCEAAkGBxQQERUUEBQWFBAVFBQWFxQYFRYYFBQSFhYWFxcVFRUYHSggGBolHRUUITEhJSkrLjIuGB8zODMsNygtLi0BCgoKDg0OGhAQGzQkICQ3MSwsLCwvLDQwLCwsNy0sLCwsLC0vLCwsLCwsLCwsLCwsLCwsLCwsLCwsLCwsNCwsLP/AABEIALsBDgMBIgACEQEDEQH/xAAcAAEAAQUBAQAAAAAAAAAAAAAABgEDBAUHAgj/xABMEAABAwEFAgoECQgJBQAAAAABAAIDEQQFEiExBkEHEyIyUWFxgZGxQnKywRQjJDNDYnSh0TRSgpOiwtLwFkRUY3ODkqPhFSU1s8P/xAAaAQEAAwEBAQAAAAAAAAAAAAAAAQIDBAUG/8QALREAAgIBAgQDBwUAAAAAAAAAAAECAxEEIRIxMkEFIlETM2FxgcHwFJGx0eH/2gAMAwEAAhEDEQA/AO4oiIAiIgCIiAIiIAiIgCIiAIiIChWqsV8iURED518rBrrFixajpa7Wmm9Zl52viYZJaYuLY5+GtK4QTSvcuV3TtmQYo44QXxG1TAukIDg/jHEZNNKcYO2m5RlHRVpbbYuUFsue6+51S8rQY4yRQPJaxpIqA97gxpI6AXAnqBWDeVkkjge+B0j7Q1rnMBdUSPAJDHMJDcJ0yp21zUY2d22F4vax0XFubNFQB+LFyZHE80UpgHj1Ka3kHmF4h+cLSG50z6j06066KU8lLqZ0zcJrDREbDwiQsaW274q0NNHtjZJIyvUQ3IjMFpzBB11UluK/rPbWl9mkD2tNHZOa5p62OAcOo0zWDBc9laxofBGS1oDnOaC4mmZcTmSc1GNno2Nvd7rMwshLMJa3mnImp6gQMukhXai1sY7nSEVAqqhIREQBERAEREAREQBERAFbKuK2UBcREQBERAEREAREQBERAEREAREQGBf7a2Wcf3MnslfPlxzBssT3mg4mQE5nN8Yp4lfQl+NJs0wFamKSlMzXCaUC4E25bRlSzyAAUHxbgB0blhbZGDWWe94NXCyFkZywnj+z3sfbjBPVozBa4GtKFh94cR3ldEt3CNJEfyduHC41Mh9HqDd+a5LBaXQSEgcoEjCa0BrmDTsWbarxfPBK5wAc0AACueI0pmT4DpXZQ6nDD57nN47pr/1DuXRsvsTyDhWfJzYGAE0bV5JcR1DTKmqpPwpTNDsMEZwglw5YpQ0oc8jkT3Lnd1DC6LCHtLQDiIcBxgNfS5NAB0U7VW1gDjsnHEaNdSRrDpiIqRUVxNG6lMs1VJOWDznFKKk/9OrbObfS2oMcYmNDpAz0ukAkZ9a6GuLbIRYI7OOlzCe94PlRdpV7YKKic1cnJyCIixNQiIgCIiAIiIAiIgC8EL2qUQFUREAREQBERAEREAREQBERAEREBatXMd6p8lzPZ/ji20i0NcCbRVjSCWkE1JjxHNtd46l0i8Q4wyBnPLH4fWwmmvWuF2y+rZBJxczmskbTEwtgxDIHd2jxC83xDTTuSUcfm56Xh9HtMviSx6vBH72HyiX/ABpPactxcdjbLFKGg6tIq46jFSpbRRa8bzaC57zic51SNC4kkk6UClewEhfAXBpwuNKk51aSO/Vejoq3xLPoej45rKv0zqjLL25fNF34IG1oCP0nVPaaqX7B7OWa0tm4+PFQspy5G5ODq1wuFa0Wqnsorm5o7XDyUv4OWYePAIPzeY09Nd1qr4XwnydftMriJBZ9nrNHTDEOTSlS51Kac4lbRVRcbbfM6EkuQREUEhERAEREAREQBERAEREAREQBERAEREARY8ttjYaOkY13QXNB8CV4N5xacYzxCAy0WK68oQKmWMAZkl7RQDec1iN2lsZ0tdnPZPF/EgNqihV/8JdjszfinieQmmBpoAKE4nPocsqckOzI3ZjUs4YIcNTZpi7OoYQW9XKdhP3KcMHS0WJYrwZLGx4IGNjXULhUYgDQ+KyBKDoR4hQDAvu8DCzktzIIDjzGu9HF3n7lxq0bJWl8plltUUjiauJLqkk5muHqA7l2XaCEyWd4bmaaAVLuoUzB6wuX32I7LOWuzcXBpJtErRyyCDgLiBu06SOlV4ZuXlZdOCXmOe3nsyGh/GzNwsLnBzWucQ0a55YhQZZeKlHB40Cxck1aJZQDoS3FkablDHXk2aORoicKRnlYnScrIEHk8k0Nak5UUh2KvmGz2LC94a50kuHIu0DM8t2fSF20tcRy6iMnHb1JiWMaSRHmQRmfdmpXwenOfdlF0fX6Fzs7T2U/Sjwd+CkWxm2NigfKZZ2txiMDJ2eEv6sucr2wgoPhM652ymuJbHVEUYbwgXcf63H+1+CuN27u4/1yHvdTzXDhnWSNFHxtvd/9ts/61v4qo21u/wDttm/XMp41TAN+i1Vh2ksk7gyG0wSPOjWSsc45E5AGugPgtqgCIiAIvEUgcKtIcKkVBBFQSCKjoII7l7QBERAEREAREQBERAEREBr7VcVmlcXy2eF7zSr3RMc40FBVxFdAB3K1/RuybrPEOxgHktqiA07tmLMfoyPVllb7LgsR+xFjP0cg7LRaB/8ARSNEyCBHglsDnBzzO8CvJMgDc/VaDlTpV48Ft3NBwxPGR+lf+Km68yaHsU5YINc2y0MlibI7Hj4t3pZVbiAyp1BYVh2ejfdzbQ4zum4snDG2NznOxFoozBnu+9SrZsfIGj6so/beE2IPyGL/ADB4SvHuTLJOQ3feLLOX/wDUDKyQktY10RaMNCCSAAK1I3ZUXqO+Lvb0OoAPjIi7m6HlHXrpVbzhGu1s1ojB1c+Rtc98jd2/VaO9dhhBGZC8kBwaQGuHO6yKJOSTZ01VSlGL235fwRq0GIvcI8XwVwdSoIJPFkAZ5kYw1Ydhsz60DBgzwjTl7zp1fcuoXbY2/AIG0qGueRXc7FIK9tCfFam12YAmgpn0dOq7aqOJKWTzbtQ4TcMcjX2W5IH0q05kDnHeVeZs3AbJPKGnjI44nNNcqueGuqKdav2EUe0fXb5hbG6DWy2lv9zBl1ccwfir3QSi8LsZ1WSclv3+xJLTwVWIsPFtkxZUq9vvYdyjdk4IZXFxlkijFThAGMkVyqaNA+9desrqsaelrT9wV1efxM7cnIn8Drt08ffG73FYlu4KpIWFxe2Q5NY1jCPjHENYHYieSXEAndmTQAkdoVFPEyDl+zWwNqsUwmicwODSKHDvy1ofLepbS8f7r7vwCkiKM5BHMF4/nQ/6a+9a682XmcL42sdKzFhFA1px0BJ5dMgCc/uU0RMghVy2m9IoyJ4mPcXE1IGQO4cWc9503rMkv22N1suL1RL/AAKUomQRNu1VoHPsUg6+VT2Fe/pZTnRFvUS/3xhSZEBz7ajbcsgc6KNxxAxBrXUcZZCBGWlvKBrUajMhTi7pHuijdKwRyuYwvYDiDHloLmh2+hqK9Sh3ClGMNj6fhsPfnkpyFGSzjhJlUREKhERAEREAREQBEQoClV5lkDQS4gDpJoPEqMbT2mYSYI5TG3CDk0Vzr6VajTdRRa0XfI/nzF3rNcfN5W0aZNZM3bBPDZvbr2ns9nsgY9xLxxowtaSc5H0z039K0tybZus9lZFHEHPa6Wr3E4c5pCKNGZyI3hYBuN4FA9h11Dh5VVltxytFPizr6bhqa6Fiv7H4D2kX3R723tRkFne7nPY9zqfnOwE0ruzKihm6K16wKeakd53PaJgwVHIBAGNpFDTTFSmgWtOztpG774vc5YXUScm0ero9XXCqMZNZXxXqSa6nfIYvXf7Ui1dvyqa0616g+ExwiLA6gJNQ1p1JOoB6VrbRY5nnOOQ/oSHzavSpkoQSZ4OpqlZdKS5NlLLahxrBUnlszp9YfzkvVgtz2hzG5NdxbHZAkgSMOu7MK0y75mEOMMlAQa4HbjXSirBA9xqG4W1rV+TtaijNejnYVWb49kWjFVrMtiU2HbO1BjBiYRhbqzqHQV7l4RJ2Gh4pzh6IY4u7wHZdpoFE54KZOcSBo3QAeq3M95KxMOZAFBrupXsHYqx0ueYeqj23On7JbZTWy0iJ8cbWYHOLhixVFKClSN+tVOAuR8Ggpbh1xyDwwrroXNqK1CeEbUzc45YREWBqEREAREQBERAQrhMGVi+2w+amqhfCT/Uft0HtKaKO5rPoj9QiIpMgiIgCIiAIiIAiIgIltUPjv0B5lakwjrHY5w8itvtX86PUHm5a1ejV0I8y3rZbbEB097nHzK9OFersp71aMbquzyoaCuhr29FfuV1laCutB4qYyy8YEo4Seclp0P13/sfwqoafzvEA+VF7fuVCaZnIDMncANSVczyzxhd+c3/Qf40o76viR7irVmnxE4i3U0A1FCcj3U6649zVkrOq2FseKD2L2QlXLhktyzIThdWlaHQkjTpIHT0KNTSgODXOo52LC0alo39Kksmj/wCfRCjNrtUge0NEeEjPE2rqjFp1ZrdNpbGeFJ4exjSxgVoNTU9ZoBXwAWJIFmOjwgipNXPdU/We51AOgYqDsWLMMv8AnyC37Ga5kg4OD8uZ6kvshdeC49weH5fH6svsH8F2ELytZ7w9PS9BVERcp0hERAEREAREQEM4R9bB9vg9oKZqG8IvOsH2+D2gpkoXNms+iP1CIikyCIiAIiIAiIgCIiAim1vzg/wx5lauq2m13PH+H7ytUvRp6EeZd1srVFRaHbmZzLFK5ji1w4uhBIPzjd4V3sslIrLSN4/XuK8TNqNAcxVpJDXDe0kA5adoqN6gAvWZl28Y2R/GCcjEXEnDgBpU7q7lKtkbY+ayRvkdiecdTlue4DTqCo3GxOD7o1lXKvzejM+Z0jvo48Q5QPGkYpADQkiKoqXOrTUPcN6yiqKqz02kr0yca+T+JW6+dzTmWX+n/PohR16kZ9P+dyjbl3VnNYWLRr+Jqe8buxYUun/HmVmTdVN+Q/HesSXTx3+Q6VqVXM3HB/8A+Qh/zB/tvXZAuNbBn/uEHa//ANUi7KF5Wt94vkeppegqiIuQ6giIgCIiAIiICG8Ifzl3/b4faCmShnCEfjbu+3Re01TNQuZrPoj9f5CIikyCIiAIiIAiIgCIiAiu1/Pb6h8ytStvthzm+ofNakr0aehHmX+8ZRYF+3cLVA+Euwh2HOlaYXB2lR0LPXlaYyZptPKIlNsm74IbM2RpcZDJiILRSjW0yrmt3s5drrLZ2RPILm4s21pm4kagdK2B53cfML0oUEnlFpWyksMKqoqqxmWzq7sHvUZepNvPYPeo1Itaylhj2g+/dQdw6O1Ykhy8d2feehZUuZPmdT29HYsV+q1Ko2uw+Vvg9cj/AGpV2dcW2NNLfZ+uQ+w8e9dqC8vW9a+R6mk6GERFxnUEREAREQBERAQrhC+fu37bH7TVNVC9vx8ou37Y3zYpooXM0n0x/O4REUmYREQBERAEREAREQEX2wHKb6jlpBKOkV7Qt1txKImtlflE0EOeSA1lXNAxEkUqTQKGxbRRukma2hEMPHB4ePjBVrcLN2KrgMzTrXfTOKgss4La5ObaRu1RZcF0vmjZIwMkY9oc01aciKjnKjrnlH0bu4mng00Wisj6mLrkuxhHnDsPm1el6ksb2mrmvFPq9m8jqXhx6Mu3P3hWTTKtHpF4z6j4t8qpiPRXsI/eopIwPSPY3zcopa5sJaNx307FKmGrjkRk0Z9rvxCjM8RdUAE9AAJJy0oMz3K8eXPBD5rKyY8nUQRuPuLTmDp46q8y5ppIuNa3kF2BhOr34XOAb0iraV07aLZ7P7PSzT2Zxik4pr+MldIx0cbWtBwxhsgDpHE0qQMIGWdcpntNYbbLLF8GMAgjIk5WLG6duINa4acVQ50zXNbqmvLH9zrr0qfmf7EG4G8UtokdM1hc2IOjIHNxOoSCd+5dgWh2W2YhsAeYmYXy4TIA9z2NIqcEZdQ4AXOplVb5cMpOTyzuxFdK2CIiqAiIgCIiAIiICGbeflV2fax5sUzUM26/LLs+1H9xTNQaT6Y/ncIiKTMIiIAiIgCIiAIiIDGvGxMnifFI0OY9paQRUZ9X39yhuzPB8LPNJJaOLka5hja0NNMJw1Lq+rSnWc1O0QnieMGJd12xWZnFwRtijqThYABicak0G8rKoqohBSityWdruc1p7QCrqIRgwnXVCfo2+FFFrS2GzTvjteOOJ7scM/0WEjOJ7qENc0h1CdQRvU2VCFZTku5V1xfY5lfF7WezvAE0T2OqWubLGchTJ1XDPPdXRWtl7dA2azSufhe584ILm4WRhuBrnUOWIuFDpqpRtXdUUbOPbDZ8TXcoviZzTqcWWdaKNR2uJwAZHDmQCGOaRh9TwXLq/FZVeRxbNKdDCXmR05pqvSjGxMjnfCDxhdE2RsbGEfNOYxuMNP5hq2g6QaaqTrWqfHBS9RJYeAiIrkBERAEREAREQBERAQrbn8uuv7S79xTVRXauwGW2Xc4EAMnkJB3/ABePL9XTvUqQvJppBERCgREQBERAEREAREQBERAEREAREQBERAQfhKdJSNrGPkacRLG5CopRzycqeWZUIu2xPtcohhiwvJ5TnhuBjRq6oJr3LtxVAFOdsFeHfJo9k9mm2BhGLHK+mN9MINBo1tThGu8n7lvkRQWCIiAIiIAiIgCIiAIiICK3zcVqnmErZw0xPDoGjJjRUV41paS4kAgkHQ6BSeKtBipioK00rvpXcvaKWxg//9k=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6872" name="AutoShape 8" descr="data:image/jpeg;base64,/9j/4AAQSkZJRgABAQAAAQABAAD/2wCEAAkGBxQQERUUEBQWFBAVFBQWFxQYFRYYFBQSFhYWFxcVFRUYHSggGBolHRUUITEhJSkrLjIuGB8zODMsNygtLi0BCgoKDg0OGhAQGzQkICQ3MSwsLCwvLDQwLCwsNy0sLCwsLC0vLCwsLCwsLCwsLCwsLCwsLCwsLCwsLCwsNCwsLP/AABEIALsBDgMBIgACEQEDEQH/xAAcAAEAAQUBAQAAAAAAAAAAAAAABgEDBAUHAgj/xABMEAABAwEFAgoECQgJBQAAAAABAAIDEQQFEiExBkEHEyIyUWFxgZGxQnKywRQjJDNDYnSh0TRSgpOiwtLwFkRUY3ODkqPhFSU1s8P/xAAaAQEAAwEBAQAAAAAAAAAAAAAAAQIDBAUG/8QALREAAgIBAgQDBwUAAAAAAAAAAAECAxEEIRIxMkEFIlETM2FxgcHwFJGx0eH/2gAMAwEAAhEDEQA/AO4oiIAiIgCIiAIiIAiIgCIiAIiIChWqsV8iURED518rBrrFixajpa7Wmm9Zl52viYZJaYuLY5+GtK4QTSvcuV3TtmQYo44QXxG1TAukIDg/jHEZNNKcYO2m5RlHRVpbbYuUFsue6+51S8rQY4yRQPJaxpIqA97gxpI6AXAnqBWDeVkkjge+B0j7Q1rnMBdUSPAJDHMJDcJ0yp21zUY2d22F4vax0XFubNFQB+LFyZHE80UpgHj1Ka3kHmF4h+cLSG50z6j06066KU8lLqZ0zcJrDREbDwiQsaW274q0NNHtjZJIyvUQ3IjMFpzBB11UluK/rPbWl9mkD2tNHZOa5p62OAcOo0zWDBc9laxofBGS1oDnOaC4mmZcTmSc1GNno2Nvd7rMwshLMJa3mnImp6gQMukhXai1sY7nSEVAqqhIREQBERAEREAREQBERAFbKuK2UBcREQBERAEREAREQBERAEREAREQGBf7a2Wcf3MnslfPlxzBssT3mg4mQE5nN8Yp4lfQl+NJs0wFamKSlMzXCaUC4E25bRlSzyAAUHxbgB0blhbZGDWWe94NXCyFkZywnj+z3sfbjBPVozBa4GtKFh94cR3ldEt3CNJEfyduHC41Mh9HqDd+a5LBaXQSEgcoEjCa0BrmDTsWbarxfPBK5wAc0AACueI0pmT4DpXZQ6nDD57nN47pr/1DuXRsvsTyDhWfJzYGAE0bV5JcR1DTKmqpPwpTNDsMEZwglw5YpQ0oc8jkT3Lnd1DC6LCHtLQDiIcBxgNfS5NAB0U7VW1gDjsnHEaNdSRrDpiIqRUVxNG6lMs1VJOWDznFKKk/9OrbObfS2oMcYmNDpAz0ukAkZ9a6GuLbIRYI7OOlzCe94PlRdpV7YKKic1cnJyCIixNQiIgCIiAIiIAiIgC8EL2qUQFUREAREQBERAEREAREQBERAEREBatXMd6p8lzPZ/ji20i0NcCbRVjSCWkE1JjxHNtd46l0i8Q4wyBnPLH4fWwmmvWuF2y+rZBJxczmskbTEwtgxDIHd2jxC83xDTTuSUcfm56Xh9HtMviSx6vBH72HyiX/ABpPactxcdjbLFKGg6tIq46jFSpbRRa8bzaC57zic51SNC4kkk6UClewEhfAXBpwuNKk51aSO/Vejoq3xLPoej45rKv0zqjLL25fNF34IG1oCP0nVPaaqX7B7OWa0tm4+PFQspy5G5ODq1wuFa0Wqnsorm5o7XDyUv4OWYePAIPzeY09Nd1qr4XwnydftMriJBZ9nrNHTDEOTSlS51Kac4lbRVRcbbfM6EkuQREUEhERAEREAREQBERAEREAREQBERAEREARY8ttjYaOkY13QXNB8CV4N5xacYzxCAy0WK68oQKmWMAZkl7RQDec1iN2lsZ0tdnPZPF/EgNqihV/8JdjszfinieQmmBpoAKE4nPocsqckOzI3ZjUs4YIcNTZpi7OoYQW9XKdhP3KcMHS0WJYrwZLGx4IGNjXULhUYgDQ+KyBKDoR4hQDAvu8DCzktzIIDjzGu9HF3n7lxq0bJWl8plltUUjiauJLqkk5muHqA7l2XaCEyWd4bmaaAVLuoUzB6wuX32I7LOWuzcXBpJtErRyyCDgLiBu06SOlV4ZuXlZdOCXmOe3nsyGh/GzNwsLnBzWucQ0a55YhQZZeKlHB40Cxck1aJZQDoS3FkablDHXk2aORoicKRnlYnScrIEHk8k0Nak5UUh2KvmGz2LC94a50kuHIu0DM8t2fSF20tcRy6iMnHb1JiWMaSRHmQRmfdmpXwenOfdlF0fX6Fzs7T2U/Sjwd+CkWxm2NigfKZZ2txiMDJ2eEv6sucr2wgoPhM652ymuJbHVEUYbwgXcf63H+1+CuN27u4/1yHvdTzXDhnWSNFHxtvd/9ts/61v4qo21u/wDttm/XMp41TAN+i1Vh2ksk7gyG0wSPOjWSsc45E5AGugPgtqgCIiAIvEUgcKtIcKkVBBFQSCKjoII7l7QBERAEREAREQBERAEREBr7VcVmlcXy2eF7zSr3RMc40FBVxFdAB3K1/RuybrPEOxgHktqiA07tmLMfoyPVllb7LgsR+xFjP0cg7LRaB/8ARSNEyCBHglsDnBzzO8CvJMgDc/VaDlTpV48Ft3NBwxPGR+lf+Km68yaHsU5YINc2y0MlibI7Hj4t3pZVbiAyp1BYVh2ejfdzbQ4zum4snDG2NznOxFoozBnu+9SrZsfIGj6so/beE2IPyGL/ADB4SvHuTLJOQ3feLLOX/wDUDKyQktY10RaMNCCSAAK1I3ZUXqO+Lvb0OoAPjIi7m6HlHXrpVbzhGu1s1ojB1c+Rtc98jd2/VaO9dhhBGZC8kBwaQGuHO6yKJOSTZ01VSlGL235fwRq0GIvcI8XwVwdSoIJPFkAZ5kYw1Ydhsz60DBgzwjTl7zp1fcuoXbY2/AIG0qGueRXc7FIK9tCfFam12YAmgpn0dOq7aqOJKWTzbtQ4TcMcjX2W5IH0q05kDnHeVeZs3AbJPKGnjI44nNNcqueGuqKdav2EUe0fXb5hbG6DWy2lv9zBl1ccwfir3QSi8LsZ1WSclv3+xJLTwVWIsPFtkxZUq9vvYdyjdk4IZXFxlkijFThAGMkVyqaNA+9desrqsaelrT9wV1efxM7cnIn8Drt08ffG73FYlu4KpIWFxe2Q5NY1jCPjHENYHYieSXEAndmTQAkdoVFPEyDl+zWwNqsUwmicwODSKHDvy1ofLepbS8f7r7vwCkiKM5BHMF4/nQ/6a+9a682XmcL42sdKzFhFA1px0BJ5dMgCc/uU0RMghVy2m9IoyJ4mPcXE1IGQO4cWc9503rMkv22N1suL1RL/AAKUomQRNu1VoHPsUg6+VT2Fe/pZTnRFvUS/3xhSZEBz7ajbcsgc6KNxxAxBrXUcZZCBGWlvKBrUajMhTi7pHuijdKwRyuYwvYDiDHloLmh2+hqK9Sh3ClGMNj6fhsPfnkpyFGSzjhJlUREKhERAEREAREQBEQoClV5lkDQS4gDpJoPEqMbT2mYSYI5TG3CDk0Vzr6VajTdRRa0XfI/nzF3rNcfN5W0aZNZM3bBPDZvbr2ns9nsgY9xLxxowtaSc5H0z039K0tybZus9lZFHEHPa6Wr3E4c5pCKNGZyI3hYBuN4FA9h11Dh5VVltxytFPizr6bhqa6Fiv7H4D2kX3R723tRkFne7nPY9zqfnOwE0ruzKihm6K16wKeakd53PaJgwVHIBAGNpFDTTFSmgWtOztpG774vc5YXUScm0ero9XXCqMZNZXxXqSa6nfIYvXf7Ui1dvyqa0616g+ExwiLA6gJNQ1p1JOoB6VrbRY5nnOOQ/oSHzavSpkoQSZ4OpqlZdKS5NlLLahxrBUnlszp9YfzkvVgtz2hzG5NdxbHZAkgSMOu7MK0y75mEOMMlAQa4HbjXSirBA9xqG4W1rV+TtaijNejnYVWb49kWjFVrMtiU2HbO1BjBiYRhbqzqHQV7l4RJ2Gh4pzh6IY4u7wHZdpoFE54KZOcSBo3QAeq3M95KxMOZAFBrupXsHYqx0ueYeqj23On7JbZTWy0iJ8cbWYHOLhixVFKClSN+tVOAuR8Ggpbh1xyDwwrroXNqK1CeEbUzc45YREWBqEREAREQBERAQrhMGVi+2w+amqhfCT/Uft0HtKaKO5rPoj9QiIpMgiIgCIiAIiIAiIgIltUPjv0B5lakwjrHY5w8itvtX86PUHm5a1ejV0I8y3rZbbEB097nHzK9OFersp71aMbquzyoaCuhr29FfuV1laCutB4qYyy8YEo4Seclp0P13/sfwqoafzvEA+VF7fuVCaZnIDMncANSVczyzxhd+c3/Qf40o76viR7irVmnxE4i3U0A1FCcj3U6649zVkrOq2FseKD2L2QlXLhktyzIThdWlaHQkjTpIHT0KNTSgODXOo52LC0alo39Kksmj/wCfRCjNrtUge0NEeEjPE2rqjFp1ZrdNpbGeFJ4exjSxgVoNTU9ZoBXwAWJIFmOjwgipNXPdU/We51AOgYqDsWLMMv8AnyC37Ga5kg4OD8uZ6kvshdeC49weH5fH6svsH8F2ELytZ7w9PS9BVERcp0hERAEREAREQEM4R9bB9vg9oKZqG8IvOsH2+D2gpkoXNms+iP1CIikyCIiAIiIAiIgCIiAim1vzg/wx5lauq2m13PH+H7ytUvRp6EeZd1srVFRaHbmZzLFK5ji1w4uhBIPzjd4V3sslIrLSN4/XuK8TNqNAcxVpJDXDe0kA5adoqN6gAvWZl28Y2R/GCcjEXEnDgBpU7q7lKtkbY+ayRvkdiecdTlue4DTqCo3GxOD7o1lXKvzejM+Z0jvo48Q5QPGkYpADQkiKoqXOrTUPcN6yiqKqz02kr0yca+T+JW6+dzTmWX+n/PohR16kZ9P+dyjbl3VnNYWLRr+Jqe8buxYUun/HmVmTdVN+Q/HesSXTx3+Q6VqVXM3HB/8A+Qh/zB/tvXZAuNbBn/uEHa//ANUi7KF5Wt94vkeppegqiIuQ6giIgCIiAIiICG8Ifzl3/b4faCmShnCEfjbu+3Re01TNQuZrPoj9f5CIikyCIiAIiIAiIgCIiAiu1/Pb6h8ytStvthzm+ofNakr0aehHmX+8ZRYF+3cLVA+Euwh2HOlaYXB2lR0LPXlaYyZptPKIlNsm74IbM2RpcZDJiILRSjW0yrmt3s5drrLZ2RPILm4s21pm4kagdK2B53cfML0oUEnlFpWyksMKqoqqxmWzq7sHvUZepNvPYPeo1Itaylhj2g+/dQdw6O1Ykhy8d2feehZUuZPmdT29HYsV+q1Ko2uw+Vvg9cj/AGpV2dcW2NNLfZ+uQ+w8e9dqC8vW9a+R6mk6GERFxnUEREAREQBERAQrhC+fu37bH7TVNVC9vx8ou37Y3zYpooXM0n0x/O4REUmYREQBERAEREAREQEX2wHKb6jlpBKOkV7Qt1txKImtlflE0EOeSA1lXNAxEkUqTQKGxbRRukma2hEMPHB4ePjBVrcLN2KrgMzTrXfTOKgss4La5ObaRu1RZcF0vmjZIwMkY9oc01aciKjnKjrnlH0bu4mng00Wisj6mLrkuxhHnDsPm1el6ksb2mrmvFPq9m8jqXhx6Mu3P3hWTTKtHpF4z6j4t8qpiPRXsI/eopIwPSPY3zcopa5sJaNx307FKmGrjkRk0Z9rvxCjM8RdUAE9AAJJy0oMz3K8eXPBD5rKyY8nUQRuPuLTmDp46q8y5ppIuNa3kF2BhOr34XOAb0iraV07aLZ7P7PSzT2Zxik4pr+MldIx0cbWtBwxhsgDpHE0qQMIGWdcpntNYbbLLF8GMAgjIk5WLG6duINa4acVQ50zXNbqmvLH9zrr0qfmf7EG4G8UtokdM1hc2IOjIHNxOoSCd+5dgWh2W2YhsAeYmYXy4TIA9z2NIqcEZdQ4AXOplVb5cMpOTyzuxFdK2CIiqAiIgCIiAIiICGbeflV2fax5sUzUM26/LLs+1H9xTNQaT6Y/ncIiKTMIiIAiIgCIiAIiIDGvGxMnifFI0OY9paQRUZ9X39yhuzPB8LPNJJaOLka5hja0NNMJw1Lq+rSnWc1O0QnieMGJd12xWZnFwRtijqThYABicak0G8rKoqohBSityWdruc1p7QCrqIRgwnXVCfo2+FFFrS2GzTvjteOOJ7scM/0WEjOJ7qENc0h1CdQRvU2VCFZTku5V1xfY5lfF7WezvAE0T2OqWubLGchTJ1XDPPdXRWtl7dA2azSufhe584ILm4WRhuBrnUOWIuFDpqpRtXdUUbOPbDZ8TXcoviZzTqcWWdaKNR2uJwAZHDmQCGOaRh9TwXLq/FZVeRxbNKdDCXmR05pqvSjGxMjnfCDxhdE2RsbGEfNOYxuMNP5hq2g6QaaqTrWqfHBS9RJYeAiIrkBERAEREAREQBERAQrbn8uuv7S79xTVRXauwGW2Xc4EAMnkJB3/ABePL9XTvUqQvJppBERCgREQBERAEREAREQBERAEREAREQBERAQfhKdJSNrGPkacRLG5CopRzycqeWZUIu2xPtcohhiwvJ5TnhuBjRq6oJr3LtxVAFOdsFeHfJo9k9mm2BhGLHK+mN9MINBo1tThGu8n7lvkRQWCIiAIiIAiIgCIiAIiICK3zcVqnmErZw0xPDoGjJjRUV41paS4kAgkHQ6BSeKtBipioK00rvpXcvaKWxg//9k=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36876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19473" y="6569754"/>
            <a:ext cx="3586995" cy="3228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제목 6"/>
          <p:cNvSpPr>
            <a:spLocks noGrp="1"/>
          </p:cNvSpPr>
          <p:nvPr>
            <p:ph type="title"/>
          </p:nvPr>
        </p:nvSpPr>
        <p:spPr>
          <a:xfrm>
            <a:off x="4689484" y="846733"/>
            <a:ext cx="2316984" cy="36769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검사장비 현황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4731" y="8203095"/>
            <a:ext cx="7938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>
                <a:latin typeface="HY견고딕" pitchFamily="18" charset="-127"/>
                <a:ea typeface="HY견고딕" pitchFamily="18" charset="-127"/>
              </a:rPr>
              <a:t>3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상회로 </a:t>
            </a:r>
            <a:endParaRPr lang="en-US" altLang="ko-KR" sz="1200" dirty="0" smtClean="0">
              <a:latin typeface="HY견고딕" pitchFamily="18" charset="-127"/>
              <a:ea typeface="HY견고딕" pitchFamily="18" charset="-127"/>
            </a:endParaRPr>
          </a:p>
          <a:p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시험기</a:t>
            </a:r>
            <a:endParaRPr lang="ko-KR" altLang="en-US" sz="1200" baseline="300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2244" y="8203095"/>
            <a:ext cx="1159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err="1" smtClean="0">
                <a:latin typeface="HY견고딕" pitchFamily="18" charset="-127"/>
                <a:ea typeface="HY견고딕" pitchFamily="18" charset="-127"/>
              </a:rPr>
              <a:t>내전압</a:t>
            </a:r>
            <a:r>
              <a:rPr lang="ko-KR" altLang="en-US" sz="1200" dirty="0" smtClean="0">
                <a:latin typeface="HY견고딕" pitchFamily="18" charset="-127"/>
                <a:ea typeface="HY견고딕" pitchFamily="18" charset="-127"/>
              </a:rPr>
              <a:t> 시험기</a:t>
            </a:r>
            <a:endParaRPr lang="ko-KR" altLang="en-US" sz="1200" baseline="30000" dirty="0">
              <a:latin typeface="HY견고딕" pitchFamily="18" charset="-127"/>
              <a:ea typeface="HY견고딕" pitchFamily="18" charset="-127"/>
            </a:endParaRPr>
          </a:p>
        </p:txBody>
      </p:sp>
      <p:graphicFrame>
        <p:nvGraphicFramePr>
          <p:cNvPr id="13" name="Group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54681891"/>
              </p:ext>
            </p:extLst>
          </p:nvPr>
        </p:nvGraphicFramePr>
        <p:xfrm>
          <a:off x="1460895" y="2642537"/>
          <a:ext cx="5820380" cy="4717560"/>
        </p:xfrm>
        <a:graphic>
          <a:graphicData uri="http://schemas.openxmlformats.org/drawingml/2006/table">
            <a:tbl>
              <a:tblPr/>
              <a:tblGrid>
                <a:gridCol w="1687292"/>
                <a:gridCol w="2447941"/>
                <a:gridCol w="1036320"/>
                <a:gridCol w="648827"/>
              </a:tblGrid>
              <a:tr h="267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0" i="0" u="none" strike="noStrike" kern="1200" dirty="0" err="1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설비명</a:t>
                      </a: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제원 및 성능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0" i="0" u="none" strike="noStrike" kern="1200" dirty="0" err="1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제작처</a:t>
                      </a:r>
                      <a:endParaRPr lang="ko-KR" altLang="en-US" sz="12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2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비고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60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Vernier</a:t>
                      </a: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Calipers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0~200mm (</a:t>
                      </a: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최소눈금 </a:t>
                      </a: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0.05mm)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err="1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Mituoyo</a:t>
                      </a: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Torque Wrench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98.ON</a:t>
                      </a:r>
                      <a:r>
                        <a:rPr lang="en-US" altLang="ko-KR" sz="1100" b="0" i="0" u="none" strike="noStrike" kern="1200" baseline="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</a:t>
                      </a:r>
                      <a:fld id="{05A342CB-C2BE-41EF-A825-5E8ED15D6E90}" type="slidenum">
                        <a:rPr lang="en-US" altLang="ko-KR" sz="1100" b="0" i="0" u="none" strike="noStrike" kern="1200" baseline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pPr marL="0" marR="0" lvl="0" indent="0" algn="l" defTabSz="914400" rtl="0" eaLnBrk="1" fontAlgn="base" latinLnBrk="1" hangingPunct="1">
                          <a:lnSpc>
                            <a:spcPct val="100000"/>
                          </a:lnSpc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t>17</a:t>
                      </a:fld>
                      <a:r>
                        <a:rPr lang="en-US" altLang="ko-KR" sz="1100" b="0" i="0" u="none" strike="noStrike" kern="1200" baseline="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•m(</a:t>
                      </a:r>
                      <a:r>
                        <a:rPr lang="ko-KR" altLang="en-US" sz="1100" b="0" i="0" u="none" strike="noStrike" kern="1200" baseline="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분해능</a:t>
                      </a:r>
                      <a:r>
                        <a:rPr lang="ko-KR" altLang="en-US" sz="1100" b="0" i="0" u="none" strike="noStrike" kern="1200" baseline="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</a:t>
                      </a:r>
                      <a:r>
                        <a:rPr lang="en-US" altLang="ko-KR" sz="1100" b="0" i="0" u="none" strike="noStrike" kern="1200" baseline="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0.98N•m)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err="1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Tohnichi</a:t>
                      </a: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피막두께측정기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JT-501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Jun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Insulation</a:t>
                      </a:r>
                      <a:r>
                        <a:rPr lang="en-US" altLang="ko-KR" sz="1100" b="0" i="0" u="none" strike="noStrike" kern="1200" baseline="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Tester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DH8050-05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DHW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Puncture Tester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ILO-PT2004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ILOSAM</a:t>
                      </a: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내전압</a:t>
                      </a: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시험기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JY-P107-1 (AC</a:t>
                      </a:r>
                      <a:r>
                        <a:rPr lang="en-US" altLang="ko-KR" sz="1100" b="0" i="0" u="none" strike="noStrike" kern="1200" baseline="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0~75KV)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주영시험기</a:t>
                      </a: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삼상회로 시험기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JY-S102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주영시험기</a:t>
                      </a: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검전기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3.3KV-25KV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로타리</a:t>
                      </a: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</a:t>
                      </a: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헤머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고압용</a:t>
                      </a: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방전고무장감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고압용</a:t>
                      </a: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유압식공구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압착단자 </a:t>
                      </a: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14~150mm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전기드릴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10mm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절연저항측정기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500V1000M,  1000V2000M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접지용구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특</a:t>
                      </a:r>
                      <a:r>
                        <a:rPr lang="ko-KR" altLang="en-US" sz="1100" b="0" i="0" u="none" strike="noStrike" kern="1200" baseline="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고압용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접지저항측정기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콘크리트 </a:t>
                      </a: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타정총</a:t>
                      </a: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kern="1200" dirty="0" smtClean="0">
                        <a:solidFill>
                          <a:schemeClr val="tx1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5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err="1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훅크온</a:t>
                      </a: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메타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전압</a:t>
                      </a:r>
                      <a:r>
                        <a:rPr lang="en-US" altLang="ko-KR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, </a:t>
                      </a:r>
                      <a:r>
                        <a:rPr lang="ko-KR" altLang="en-US" sz="1100" b="0" i="0" u="none" strike="noStrike" kern="1200" dirty="0" smtClean="0">
                          <a:solidFill>
                            <a:schemeClr val="tx1"/>
                          </a:solidFill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전류 겸용</a:t>
                      </a:r>
                    </a:p>
                  </a:txBody>
                  <a:tcPr marL="90000" marR="90000" marT="46800" marB="468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altLang="ko-KR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ko-KR" altLang="en-US" sz="1100" b="0" i="0" u="none" strike="noStrike" kern="1200" dirty="0" smtClean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 marL="90000" marR="90000" marT="46800" marB="468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62" name="Picture 2" descr="http://www.sctitech.co.kr/pds/0053.jpg"/>
          <p:cNvPicPr>
            <a:picLocks noChangeAspect="1" noChangeArrowheads="1"/>
          </p:cNvPicPr>
          <p:nvPr/>
        </p:nvPicPr>
        <p:blipFill>
          <a:blip r:embed="rId3" cstate="print"/>
          <a:srcRect l="20627" t="5797" r="25112"/>
          <a:stretch>
            <a:fillRect/>
          </a:stretch>
        </p:blipFill>
        <p:spPr bwMode="auto">
          <a:xfrm>
            <a:off x="2262517" y="7920028"/>
            <a:ext cx="1567362" cy="2040836"/>
          </a:xfrm>
          <a:prstGeom prst="rect">
            <a:avLst/>
          </a:prstGeom>
          <a:noFill/>
        </p:spPr>
      </p:pic>
      <p:pic>
        <p:nvPicPr>
          <p:cNvPr id="40964" name="Picture 4" descr="http://www.hsworks.co.kr/images/hpt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6476" y="7786447"/>
            <a:ext cx="1409274" cy="21195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5582" y="297554"/>
            <a:ext cx="2464422" cy="1928812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pPr defTabSz="10676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dirty="0" smtClean="0">
                <a:latin typeface="+mn-ea"/>
                <a:ea typeface="+mn-ea"/>
              </a:rPr>
              <a:t>Certificates &amp; Registration</a:t>
            </a:r>
          </a:p>
          <a:p>
            <a:pPr defTabSz="106768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등록 및 인증서</a:t>
            </a:r>
            <a:endParaRPr kumimoji="0" lang="en-US" altLang="ko-KR" sz="20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5132832" y="938784"/>
            <a:ext cx="1463040" cy="2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6"/>
          <p:cNvSpPr txBox="1">
            <a:spLocks/>
          </p:cNvSpPr>
          <p:nvPr/>
        </p:nvSpPr>
        <p:spPr>
          <a:xfrm>
            <a:off x="4681476" y="851508"/>
            <a:ext cx="2316984" cy="367692"/>
          </a:xfrm>
          <a:prstGeom prst="rect">
            <a:avLst/>
          </a:prstGeom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2235" y="2059444"/>
            <a:ext cx="5776225" cy="788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제목 5"/>
          <p:cNvSpPr>
            <a:spLocks noGrp="1"/>
          </p:cNvSpPr>
          <p:nvPr>
            <p:ph type="title"/>
          </p:nvPr>
        </p:nvSpPr>
        <p:spPr>
          <a:xfrm>
            <a:off x="4689484" y="898985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지명원서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584961" y="2251074"/>
            <a:ext cx="5604387" cy="443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/>
          <a:lstStyle/>
          <a:p>
            <a:pPr algn="just" defTabSz="1043056" fontAlgn="auto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20000"/>
              <a:buFont typeface="Wingdings" pitchFamily="2" charset="2"/>
              <a:buNone/>
              <a:defRPr/>
            </a:pPr>
            <a:r>
              <a:rPr kumimoji="0" lang="ko-KR" altLang="en-US" sz="1150" dirty="0">
                <a:latin typeface="HY중고딕" pitchFamily="18" charset="-127"/>
                <a:ea typeface="HY중고딕" pitchFamily="18" charset="-127"/>
              </a:rPr>
              <a:t>금번 귀사에서 시행하는 아래 사업에 참여하여 지명 받고자 다음과 같이 </a:t>
            </a:r>
            <a:endParaRPr kumimoji="0" lang="en-US" altLang="ko-KR" sz="1150" dirty="0" smtClean="0">
              <a:latin typeface="HY중고딕" pitchFamily="18" charset="-127"/>
              <a:ea typeface="HY중고딕" pitchFamily="18" charset="-127"/>
            </a:endParaRPr>
          </a:p>
          <a:p>
            <a:pPr algn="just" defTabSz="1043056" fontAlgn="auto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20000"/>
              <a:buFont typeface="Wingdings" pitchFamily="2" charset="2"/>
              <a:buNone/>
              <a:defRPr/>
            </a:pPr>
            <a:r>
              <a:rPr kumimoji="0" lang="ko-KR" altLang="en-US" sz="1150" dirty="0" smtClean="0">
                <a:latin typeface="HY중고딕" pitchFamily="18" charset="-127"/>
                <a:ea typeface="HY중고딕" pitchFamily="18" charset="-127"/>
              </a:rPr>
              <a:t>관계 서류를 </a:t>
            </a:r>
            <a:r>
              <a:rPr kumimoji="0" lang="ko-KR" altLang="en-US" sz="1150" dirty="0">
                <a:latin typeface="HY중고딕" pitchFamily="18" charset="-127"/>
                <a:ea typeface="HY중고딕" pitchFamily="18" charset="-127"/>
              </a:rPr>
              <a:t>제출 하오니 검토</a:t>
            </a:r>
            <a:r>
              <a:rPr kumimoji="0" lang="en-US" altLang="ko-KR" sz="1150" dirty="0">
                <a:latin typeface="HY중고딕" pitchFamily="18" charset="-127"/>
                <a:ea typeface="HY중고딕" pitchFamily="18" charset="-127"/>
              </a:rPr>
              <a:t>, </a:t>
            </a:r>
            <a:r>
              <a:rPr kumimoji="0" lang="ko-KR" altLang="en-US" sz="1150" dirty="0">
                <a:latin typeface="HY중고딕" pitchFamily="18" charset="-127"/>
                <a:ea typeface="HY중고딕" pitchFamily="18" charset="-127"/>
              </a:rPr>
              <a:t>심사하시어 지명하여 주시기 바랍니다</a:t>
            </a:r>
            <a:r>
              <a:rPr kumimoji="0" lang="en-US" altLang="ko-KR" sz="1150" dirty="0">
                <a:latin typeface="HY중고딕" pitchFamily="18" charset="-127"/>
                <a:ea typeface="HY중고딕" pitchFamily="18" charset="-127"/>
              </a:rPr>
              <a:t>.</a:t>
            </a:r>
          </a:p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150" dirty="0">
              <a:latin typeface="HY중고딕" pitchFamily="18" charset="-127"/>
              <a:ea typeface="HY중고딕" pitchFamily="18" charset="-127"/>
            </a:endParaRPr>
          </a:p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150" dirty="0">
              <a:latin typeface="HY중고딕" pitchFamily="18" charset="-127"/>
              <a:ea typeface="HY중고딕" pitchFamily="18" charset="-127"/>
            </a:endParaRPr>
          </a:p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150" dirty="0" smtClean="0">
              <a:latin typeface="HY중고딕" pitchFamily="18" charset="-127"/>
              <a:ea typeface="HY중고딕" pitchFamily="18" charset="-127"/>
            </a:endParaRPr>
          </a:p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150" dirty="0" smtClean="0">
              <a:latin typeface="HY중고딕" pitchFamily="18" charset="-127"/>
              <a:ea typeface="HY중고딕" pitchFamily="18" charset="-127"/>
            </a:endParaRPr>
          </a:p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150" dirty="0" smtClean="0">
              <a:latin typeface="HY중고딕" pitchFamily="18" charset="-127"/>
              <a:ea typeface="HY중고딕" pitchFamily="18" charset="-127"/>
            </a:endParaRPr>
          </a:p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150" dirty="0">
              <a:latin typeface="HY중고딕" pitchFamily="18" charset="-127"/>
              <a:ea typeface="HY중고딕" pitchFamily="18" charset="-127"/>
            </a:endParaRPr>
          </a:p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150" dirty="0">
              <a:latin typeface="HY중고딕" pitchFamily="18" charset="-127"/>
              <a:ea typeface="HY중고딕" pitchFamily="18" charset="-127"/>
            </a:endParaRPr>
          </a:p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50" dirty="0">
                <a:latin typeface="HY중고딕" pitchFamily="18" charset="-127"/>
                <a:ea typeface="HY중고딕" pitchFamily="18" charset="-127"/>
              </a:rPr>
              <a:t>공 사 명 </a:t>
            </a:r>
            <a:r>
              <a:rPr kumimoji="0" lang="en-US" altLang="ko-KR" sz="1150" dirty="0">
                <a:latin typeface="HY중고딕" pitchFamily="18" charset="-127"/>
                <a:ea typeface="HY중고딕" pitchFamily="18" charset="-127"/>
              </a:rPr>
              <a:t>: </a:t>
            </a:r>
            <a:r>
              <a:rPr kumimoji="0" lang="en-US" altLang="ko-KR" sz="1150" spc="-300" dirty="0" smtClean="0">
                <a:latin typeface="HY중고딕" pitchFamily="18" charset="-127"/>
                <a:ea typeface="HY중고딕" pitchFamily="18" charset="-127"/>
              </a:rPr>
              <a:t>________________________________________________________________________________________________________________</a:t>
            </a:r>
            <a:endParaRPr kumimoji="0" lang="en-US" altLang="ko-KR" sz="1150" spc="-300" dirty="0">
              <a:latin typeface="HY중고딕" pitchFamily="18" charset="-127"/>
              <a:ea typeface="HY중고딕" pitchFamily="18" charset="-127"/>
            </a:endParaRPr>
          </a:p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150" dirty="0">
              <a:latin typeface="HY중고딕" pitchFamily="18" charset="-127"/>
              <a:ea typeface="HY중고딕" pitchFamily="18" charset="-127"/>
            </a:endParaRPr>
          </a:p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150" dirty="0">
              <a:latin typeface="HY중고딕" pitchFamily="18" charset="-127"/>
              <a:ea typeface="HY중고딕" pitchFamily="18" charset="-127"/>
            </a:endParaRPr>
          </a:p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150" dirty="0">
              <a:latin typeface="HY중고딕" pitchFamily="18" charset="-127"/>
              <a:ea typeface="HY중고딕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290661" y="6963012"/>
            <a:ext cx="3315081" cy="2648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>
              <a:lnSpc>
                <a:spcPct val="150000"/>
              </a:lnSpc>
              <a:defRPr/>
            </a:pPr>
            <a:r>
              <a:rPr lang="ko-KR" altLang="en-US" sz="1200" dirty="0" smtClean="0">
                <a:solidFill>
                  <a:schemeClr val="tx1"/>
                </a:solidFill>
              </a:rPr>
              <a:t>               </a:t>
            </a:r>
            <a:r>
              <a:rPr lang="ko-KR" altLang="en-US" sz="1100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년     월     일</a:t>
            </a:r>
            <a:endParaRPr lang="en-US" altLang="ko-KR" sz="1100" dirty="0" smtClean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dist">
              <a:lnSpc>
                <a:spcPct val="150000"/>
              </a:lnSpc>
              <a:defRPr/>
            </a:pPr>
            <a:endParaRPr lang="en-US" altLang="ko-KR" sz="1100" dirty="0" smtClean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dist">
              <a:lnSpc>
                <a:spcPct val="150000"/>
              </a:lnSpc>
              <a:defRPr/>
            </a:pPr>
            <a:endParaRPr lang="en-US" altLang="ko-KR" sz="1100" dirty="0" smtClean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dist">
              <a:lnSpc>
                <a:spcPct val="150000"/>
              </a:lnSpc>
              <a:defRPr/>
            </a:pPr>
            <a:endParaRPr lang="en-US" altLang="ko-KR" sz="1100" dirty="0" smtClean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dist">
              <a:lnSpc>
                <a:spcPct val="150000"/>
              </a:lnSpc>
              <a:defRPr/>
            </a:pPr>
            <a:endParaRPr lang="en-US" altLang="ko-KR" sz="1100" dirty="0" smtClean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dist">
              <a:lnSpc>
                <a:spcPct val="150000"/>
              </a:lnSpc>
              <a:defRPr/>
            </a:pPr>
            <a:r>
              <a:rPr kumimoji="0" lang="ko-KR" altLang="en-US" sz="1100" dirty="0" smtClean="0">
                <a:solidFill>
                  <a:srgbClr val="000000"/>
                </a:solidFill>
                <a:latin typeface="HY중고딕" pitchFamily="18" charset="-127"/>
                <a:ea typeface="HY중고딕" pitchFamily="18" charset="-127"/>
              </a:rPr>
              <a:t>경기도 </a:t>
            </a:r>
            <a:r>
              <a:rPr kumimoji="0" lang="ko-KR" altLang="en-US" sz="1100" dirty="0" err="1" smtClean="0">
                <a:solidFill>
                  <a:srgbClr val="000000"/>
                </a:solidFill>
                <a:latin typeface="HY중고딕" pitchFamily="18" charset="-127"/>
                <a:ea typeface="HY중고딕" pitchFamily="18" charset="-127"/>
              </a:rPr>
              <a:t>화성시</a:t>
            </a:r>
            <a:r>
              <a:rPr kumimoji="0" lang="ko-KR" altLang="en-US" sz="1100" dirty="0" smtClean="0">
                <a:solidFill>
                  <a:srgbClr val="000000"/>
                </a:solidFill>
                <a:latin typeface="HY중고딕" pitchFamily="18" charset="-127"/>
                <a:ea typeface="HY중고딕" pitchFamily="18" charset="-127"/>
              </a:rPr>
              <a:t> </a:t>
            </a:r>
            <a:r>
              <a:rPr kumimoji="0" lang="ko-KR" altLang="en-US" sz="1100" dirty="0" err="1" smtClean="0">
                <a:solidFill>
                  <a:srgbClr val="000000"/>
                </a:solidFill>
                <a:latin typeface="HY중고딕" pitchFamily="18" charset="-127"/>
                <a:ea typeface="HY중고딕" pitchFamily="18" charset="-127"/>
              </a:rPr>
              <a:t>남양읍</a:t>
            </a:r>
            <a:r>
              <a:rPr kumimoji="0" lang="ko-KR" altLang="en-US" sz="1100" dirty="0" smtClean="0">
                <a:solidFill>
                  <a:srgbClr val="000000"/>
                </a:solidFill>
                <a:latin typeface="HY중고딕" pitchFamily="18" charset="-127"/>
                <a:ea typeface="HY중고딕" pitchFamily="18" charset="-127"/>
              </a:rPr>
              <a:t> </a:t>
            </a:r>
            <a:r>
              <a:rPr kumimoji="0" lang="ko-KR" altLang="en-US" sz="1100" dirty="0" err="1" smtClean="0">
                <a:solidFill>
                  <a:srgbClr val="000000"/>
                </a:solidFill>
                <a:latin typeface="HY중고딕" pitchFamily="18" charset="-127"/>
                <a:ea typeface="HY중고딕" pitchFamily="18" charset="-127"/>
              </a:rPr>
              <a:t>신남로</a:t>
            </a:r>
            <a:r>
              <a:rPr kumimoji="0" lang="ko-KR" altLang="en-US" sz="1100" dirty="0" smtClean="0">
                <a:solidFill>
                  <a:srgbClr val="000000"/>
                </a:solidFill>
                <a:latin typeface="HY중고딕" pitchFamily="18" charset="-127"/>
                <a:ea typeface="HY중고딕" pitchFamily="18" charset="-127"/>
              </a:rPr>
              <a:t> </a:t>
            </a:r>
            <a:r>
              <a:rPr kumimoji="0" lang="en-US" altLang="ko-KR" sz="1100" dirty="0" smtClean="0">
                <a:solidFill>
                  <a:srgbClr val="000000"/>
                </a:solidFill>
                <a:latin typeface="HY중고딕" pitchFamily="18" charset="-127"/>
                <a:ea typeface="HY중고딕" pitchFamily="18" charset="-127"/>
              </a:rPr>
              <a:t>63-44</a:t>
            </a:r>
            <a:endParaRPr lang="en-US" altLang="ko-KR" sz="1100" dirty="0" smtClean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dist">
              <a:lnSpc>
                <a:spcPct val="150000"/>
              </a:lnSpc>
              <a:defRPr/>
            </a:pPr>
            <a:r>
              <a:rPr lang="ko-KR" altLang="en-US" sz="1100" b="1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선우기전주식회사     </a:t>
            </a:r>
            <a:endParaRPr lang="ko-KR" altLang="en-US" sz="1100" b="1" dirty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dist">
              <a:lnSpc>
                <a:spcPct val="150000"/>
              </a:lnSpc>
              <a:defRPr/>
            </a:pPr>
            <a:endParaRPr lang="en-US" altLang="ko-KR" sz="1100" dirty="0" smtClean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dist">
              <a:lnSpc>
                <a:spcPct val="150000"/>
              </a:lnSpc>
              <a:defRPr/>
            </a:pPr>
            <a:r>
              <a:rPr lang="ko-KR" altLang="en-US" sz="1100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대표이사</a:t>
            </a:r>
            <a:r>
              <a:rPr lang="ko-KR" altLang="en-US" sz="1000" dirty="0" smtClean="0">
                <a:solidFill>
                  <a:schemeClr val="tx1"/>
                </a:solidFill>
              </a:rPr>
              <a:t> </a:t>
            </a:r>
            <a:r>
              <a:rPr lang="ko-KR" altLang="en-US" sz="14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김 현 일</a:t>
            </a:r>
          </a:p>
          <a:p>
            <a:pPr algn="dist">
              <a:lnSpc>
                <a:spcPct val="150000"/>
              </a:lnSpc>
              <a:defRPr/>
            </a:pPr>
            <a:endParaRPr lang="ko-KR" altLang="en-US" sz="1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853" y="2108548"/>
            <a:ext cx="5831377" cy="783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5145024" y="919530"/>
            <a:ext cx="1463040" cy="2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6"/>
          <p:cNvSpPr txBox="1">
            <a:spLocks/>
          </p:cNvSpPr>
          <p:nvPr/>
        </p:nvSpPr>
        <p:spPr>
          <a:xfrm>
            <a:off x="4681476" y="862829"/>
            <a:ext cx="2316984" cy="367692"/>
          </a:xfrm>
          <a:prstGeom prst="rect">
            <a:avLst/>
          </a:prstGeom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3579" y="2130828"/>
            <a:ext cx="5754881" cy="781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132832" y="926592"/>
            <a:ext cx="1463040" cy="2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2236" y="2105247"/>
            <a:ext cx="5522781" cy="78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132832" y="938784"/>
            <a:ext cx="1463040" cy="2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6903" y="2105889"/>
            <a:ext cx="5751558" cy="7869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132832" y="938784"/>
            <a:ext cx="1463040" cy="2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0077" y="2113320"/>
            <a:ext cx="5758383" cy="7832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132832" y="938784"/>
            <a:ext cx="1463040" cy="2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0078" y="2081408"/>
            <a:ext cx="5758382" cy="785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95012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5132832" y="938784"/>
            <a:ext cx="1463040" cy="2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제목 6"/>
          <p:cNvSpPr txBox="1">
            <a:spLocks/>
          </p:cNvSpPr>
          <p:nvPr/>
        </p:nvSpPr>
        <p:spPr>
          <a:xfrm>
            <a:off x="4693668" y="863700"/>
            <a:ext cx="2316984" cy="367692"/>
          </a:xfrm>
          <a:prstGeom prst="rect">
            <a:avLst/>
          </a:prstGeom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387876" y="2135052"/>
            <a:ext cx="5475870" cy="774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132832" y="890016"/>
            <a:ext cx="1463040" cy="2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제목 6"/>
          <p:cNvSpPr txBox="1">
            <a:spLocks/>
          </p:cNvSpPr>
          <p:nvPr/>
        </p:nvSpPr>
        <p:spPr>
          <a:xfrm>
            <a:off x="4705860" y="851508"/>
            <a:ext cx="2316984" cy="367692"/>
          </a:xfrm>
          <a:prstGeom prst="rect">
            <a:avLst/>
          </a:prstGeom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331622" y="2122125"/>
            <a:ext cx="5554257" cy="7857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132832" y="926592"/>
            <a:ext cx="1463040" cy="2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제목 6"/>
          <p:cNvSpPr txBox="1">
            <a:spLocks/>
          </p:cNvSpPr>
          <p:nvPr/>
        </p:nvSpPr>
        <p:spPr>
          <a:xfrm>
            <a:off x="4693668" y="875892"/>
            <a:ext cx="2316984" cy="367692"/>
          </a:xfrm>
          <a:prstGeom prst="rect">
            <a:avLst/>
          </a:prstGeom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0180" y="2141951"/>
            <a:ext cx="5657841" cy="7741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132832" y="926592"/>
            <a:ext cx="1463040" cy="2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7097" y="2121263"/>
            <a:ext cx="5718300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제목 5"/>
          <p:cNvSpPr>
            <a:spLocks noGrp="1"/>
          </p:cNvSpPr>
          <p:nvPr>
            <p:ph type="title"/>
          </p:nvPr>
        </p:nvSpPr>
        <p:spPr>
          <a:xfrm>
            <a:off x="4689484" y="898985"/>
            <a:ext cx="2316984" cy="367692"/>
          </a:xfrm>
        </p:spPr>
        <p:txBody>
          <a:bodyPr/>
          <a:lstStyle/>
          <a:p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사용인감계</a:t>
            </a:r>
            <a:endParaRPr lang="ko-KR" altLang="en-US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409573" y="7019910"/>
            <a:ext cx="2596895" cy="26605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>
              <a:lnSpc>
                <a:spcPct val="150000"/>
              </a:lnSpc>
              <a:defRPr/>
            </a:pPr>
            <a:endParaRPr lang="ko-KR" altLang="en-US" sz="16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513648" y="2251074"/>
            <a:ext cx="5252912" cy="340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306" tIns="52153" rIns="104306" bIns="52153"/>
          <a:lstStyle/>
          <a:p>
            <a:pPr algn="just" defTabSz="1043056" fontAlgn="auto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20000"/>
              <a:buFont typeface="Wingdings" pitchFamily="2" charset="2"/>
              <a:buNone/>
              <a:defRPr/>
            </a:pPr>
            <a:r>
              <a:rPr kumimoji="0" lang="ko-KR" altLang="en-US" sz="1150" dirty="0">
                <a:latin typeface="HY중고딕" pitchFamily="18" charset="-127"/>
                <a:ea typeface="HY중고딕" pitchFamily="18" charset="-127"/>
              </a:rPr>
              <a:t>본 인감은 </a:t>
            </a:r>
            <a:r>
              <a:rPr kumimoji="0" lang="ko-KR" altLang="en-US" sz="1150" dirty="0" smtClean="0">
                <a:latin typeface="HY중고딕" pitchFamily="18" charset="-127"/>
                <a:ea typeface="HY중고딕" pitchFamily="18" charset="-127"/>
              </a:rPr>
              <a:t>선우기전㈜이 </a:t>
            </a:r>
            <a:r>
              <a:rPr kumimoji="0" lang="ko-KR" altLang="en-US" sz="1150" dirty="0">
                <a:latin typeface="HY중고딕" pitchFamily="18" charset="-127"/>
                <a:ea typeface="HY중고딕" pitchFamily="18" charset="-127"/>
              </a:rPr>
              <a:t>사용하는 인감으로서 귀사에서 집행하는 아래공사에 </a:t>
            </a:r>
            <a:endParaRPr kumimoji="0" lang="en-US" altLang="ko-KR" sz="1150" dirty="0" smtClean="0">
              <a:latin typeface="HY중고딕" pitchFamily="18" charset="-127"/>
              <a:ea typeface="HY중고딕" pitchFamily="18" charset="-127"/>
            </a:endParaRPr>
          </a:p>
          <a:p>
            <a:pPr algn="just" defTabSz="1043056" fontAlgn="auto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20000"/>
              <a:buFont typeface="Wingdings" pitchFamily="2" charset="2"/>
              <a:buNone/>
              <a:defRPr/>
            </a:pPr>
            <a:r>
              <a:rPr kumimoji="0" lang="ko-KR" altLang="en-US" sz="1150" dirty="0" smtClean="0">
                <a:latin typeface="HY중고딕" pitchFamily="18" charset="-127"/>
                <a:ea typeface="HY중고딕" pitchFamily="18" charset="-127"/>
              </a:rPr>
              <a:t>사용하겠으며 </a:t>
            </a:r>
            <a:r>
              <a:rPr kumimoji="0" lang="ko-KR" altLang="en-US" sz="1150" dirty="0">
                <a:latin typeface="HY중고딕" pitchFamily="18" charset="-127"/>
                <a:ea typeface="HY중고딕" pitchFamily="18" charset="-127"/>
              </a:rPr>
              <a:t>본 인감의 사용으로 인한 법률상의 모든 책임은 </a:t>
            </a:r>
            <a:r>
              <a:rPr kumimoji="0" lang="ko-KR" altLang="en-US" sz="1150" dirty="0" smtClean="0">
                <a:latin typeface="HY중고딕" pitchFamily="18" charset="-127"/>
                <a:ea typeface="HY중고딕" pitchFamily="18" charset="-127"/>
              </a:rPr>
              <a:t>선우기전㈜이 </a:t>
            </a:r>
            <a:endParaRPr kumimoji="0" lang="en-US" altLang="ko-KR" sz="1150" dirty="0" smtClean="0">
              <a:latin typeface="HY중고딕" pitchFamily="18" charset="-127"/>
              <a:ea typeface="HY중고딕" pitchFamily="18" charset="-127"/>
            </a:endParaRPr>
          </a:p>
          <a:p>
            <a:pPr algn="just" defTabSz="1043056" fontAlgn="auto">
              <a:lnSpc>
                <a:spcPct val="2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120000"/>
              <a:buFont typeface="Wingdings" pitchFamily="2" charset="2"/>
              <a:buNone/>
              <a:defRPr/>
            </a:pPr>
            <a:r>
              <a:rPr kumimoji="0" lang="ko-KR" altLang="en-US" sz="1150" dirty="0" smtClean="0">
                <a:latin typeface="HY중고딕" pitchFamily="18" charset="-127"/>
                <a:ea typeface="HY중고딕" pitchFamily="18" charset="-127"/>
              </a:rPr>
              <a:t>질 </a:t>
            </a:r>
            <a:r>
              <a:rPr kumimoji="0" lang="ko-KR" altLang="en-US" sz="1150" dirty="0">
                <a:latin typeface="HY중고딕" pitchFamily="18" charset="-127"/>
                <a:ea typeface="HY중고딕" pitchFamily="18" charset="-127"/>
              </a:rPr>
              <a:t>것을 확약하고 이에 인감 신고서를 제출합니다</a:t>
            </a:r>
            <a:r>
              <a:rPr kumimoji="0" lang="en-US" altLang="ko-KR" sz="1150" dirty="0">
                <a:latin typeface="HY중고딕" pitchFamily="18" charset="-127"/>
                <a:ea typeface="HY중고딕" pitchFamily="18" charset="-127"/>
              </a:rPr>
              <a:t>.</a:t>
            </a:r>
          </a:p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150" dirty="0">
              <a:latin typeface="HY중고딕" pitchFamily="18" charset="-127"/>
              <a:ea typeface="HY중고딕" pitchFamily="18" charset="-127"/>
            </a:endParaRPr>
          </a:p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150" dirty="0">
              <a:latin typeface="HY중고딕" pitchFamily="18" charset="-127"/>
              <a:ea typeface="HY중고딕" pitchFamily="18" charset="-127"/>
            </a:endParaRPr>
          </a:p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150" dirty="0">
              <a:latin typeface="HY중고딕" pitchFamily="18" charset="-127"/>
              <a:ea typeface="HY중고딕" pitchFamily="18" charset="-127"/>
            </a:endParaRPr>
          </a:p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150" dirty="0">
                <a:latin typeface="HY중고딕" pitchFamily="18" charset="-127"/>
                <a:ea typeface="HY중고딕" pitchFamily="18" charset="-127"/>
              </a:rPr>
              <a:t>공 사 명 </a:t>
            </a:r>
            <a:r>
              <a:rPr kumimoji="0" lang="en-US" altLang="ko-KR" sz="1150" dirty="0">
                <a:latin typeface="HY중고딕" pitchFamily="18" charset="-127"/>
                <a:ea typeface="HY중고딕" pitchFamily="18" charset="-127"/>
              </a:rPr>
              <a:t>: </a:t>
            </a:r>
            <a:r>
              <a:rPr kumimoji="0" lang="en-US" altLang="ko-KR" sz="1150" spc="-300" dirty="0" smtClean="0">
                <a:latin typeface="HY중고딕" pitchFamily="18" charset="-127"/>
                <a:ea typeface="HY중고딕" pitchFamily="18" charset="-127"/>
              </a:rPr>
              <a:t>__________________________________________________________________________________________________________________________________</a:t>
            </a:r>
            <a:endParaRPr kumimoji="0" lang="en-US" altLang="ko-KR" sz="1150" spc="-300" dirty="0">
              <a:latin typeface="HY중고딕" pitchFamily="18" charset="-127"/>
              <a:ea typeface="HY중고딕" pitchFamily="18" charset="-127"/>
            </a:endParaRPr>
          </a:p>
          <a:p>
            <a:pPr defTabSz="10430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150" kern="0" spc="-150" dirty="0">
                <a:latin typeface="HY중고딕" pitchFamily="18" charset="-127"/>
                <a:ea typeface="HY중고딕" pitchFamily="18" charset="-127"/>
              </a:rPr>
              <a:t/>
            </a:r>
            <a:br>
              <a:rPr kumimoji="0" lang="en-US" altLang="ko-KR" sz="1150" kern="0" spc="-150" dirty="0">
                <a:latin typeface="HY중고딕" pitchFamily="18" charset="-127"/>
                <a:ea typeface="HY중고딕" pitchFamily="18" charset="-127"/>
              </a:rPr>
            </a:br>
            <a:endParaRPr kumimoji="0" lang="ko-KR" altLang="en-US" sz="1150" kern="0" spc="-150" dirty="0">
              <a:latin typeface="HY중고딕" pitchFamily="18" charset="-127"/>
              <a:ea typeface="HY중고딕" pitchFamily="18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4522761"/>
              </p:ext>
            </p:extLst>
          </p:nvPr>
        </p:nvGraphicFramePr>
        <p:xfrm>
          <a:off x="4010513" y="5060931"/>
          <a:ext cx="1187793" cy="1255169"/>
        </p:xfrm>
        <a:graphic>
          <a:graphicData uri="http://schemas.openxmlformats.org/drawingml/2006/table">
            <a:tbl>
              <a:tblPr/>
              <a:tblGrid>
                <a:gridCol w="1187793"/>
              </a:tblGrid>
              <a:tr h="317279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5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E2947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사용인감</a:t>
                      </a:r>
                    </a:p>
                  </a:txBody>
                  <a:tcPr marL="50429" marR="50429" marT="51547" marB="515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37890"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D528D"/>
                        </a:solidFill>
                        <a:effectLst/>
                        <a:latin typeface="Verdana" pitchFamily="34" charset="0"/>
                        <a:ea typeface="굴림" pitchFamily="50" charset="-127"/>
                      </a:endParaRPr>
                    </a:p>
                  </a:txBody>
                  <a:tcPr marL="50429" marR="50429" marT="51547" marB="51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2654390"/>
              </p:ext>
            </p:extLst>
          </p:nvPr>
        </p:nvGraphicFramePr>
        <p:xfrm>
          <a:off x="5367826" y="5060931"/>
          <a:ext cx="1187793" cy="1255169"/>
        </p:xfrm>
        <a:graphic>
          <a:graphicData uri="http://schemas.openxmlformats.org/drawingml/2006/table">
            <a:tbl>
              <a:tblPr/>
              <a:tblGrid>
                <a:gridCol w="1187793"/>
              </a:tblGrid>
              <a:tr h="317279">
                <a:tc>
                  <a:txBody>
                    <a:bodyPr/>
                    <a:lstStyle/>
                    <a:p>
                      <a:pPr marL="0" marR="0" lvl="0" indent="0" algn="ctr" defTabSz="10429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ko-KR" altLang="en-US" sz="11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E2947"/>
                          </a:solidFill>
                          <a:effectLst/>
                          <a:latin typeface="+mn-ea"/>
                          <a:ea typeface="+mn-ea"/>
                        </a:rPr>
                        <a:t>법인인감</a:t>
                      </a:r>
                    </a:p>
                  </a:txBody>
                  <a:tcPr marL="50429" marR="50429" marT="51547" marB="5154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37890">
                <a:tc>
                  <a:txBody>
                    <a:bodyPr/>
                    <a:lstStyle/>
                    <a:p>
                      <a:pPr marL="0" marR="0" lvl="0" indent="0" algn="l" defTabSz="1042988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ko-KR" alt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1D528D"/>
                        </a:solidFill>
                        <a:effectLst/>
                        <a:latin typeface="Verdana" pitchFamily="34" charset="0"/>
                        <a:ea typeface="굴림" pitchFamily="50" charset="-127"/>
                      </a:endParaRPr>
                    </a:p>
                  </a:txBody>
                  <a:tcPr marL="50429" marR="50429" marT="51547" marB="5154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0" name="직사각형 9"/>
          <p:cNvSpPr/>
          <p:nvPr/>
        </p:nvSpPr>
        <p:spPr>
          <a:xfrm>
            <a:off x="3286125" y="6958950"/>
            <a:ext cx="3315600" cy="2648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dist">
              <a:lnSpc>
                <a:spcPct val="150000"/>
              </a:lnSpc>
              <a:defRPr/>
            </a:pPr>
            <a:r>
              <a:rPr lang="ko-KR" altLang="en-US" sz="1200" dirty="0" smtClean="0">
                <a:solidFill>
                  <a:schemeClr val="tx1"/>
                </a:solidFill>
              </a:rPr>
              <a:t>               </a:t>
            </a:r>
            <a:r>
              <a:rPr lang="ko-KR" altLang="en-US" sz="1100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년     월     일</a:t>
            </a:r>
            <a:endParaRPr lang="en-US" altLang="ko-KR" sz="1100" dirty="0" smtClean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dist">
              <a:lnSpc>
                <a:spcPct val="150000"/>
              </a:lnSpc>
              <a:defRPr/>
            </a:pPr>
            <a:endParaRPr lang="en-US" altLang="ko-KR" sz="1100" dirty="0" smtClean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dist">
              <a:lnSpc>
                <a:spcPct val="150000"/>
              </a:lnSpc>
              <a:defRPr/>
            </a:pPr>
            <a:endParaRPr lang="en-US" altLang="ko-KR" sz="1100" dirty="0" smtClean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dist">
              <a:lnSpc>
                <a:spcPct val="150000"/>
              </a:lnSpc>
              <a:defRPr/>
            </a:pPr>
            <a:endParaRPr lang="en-US" altLang="ko-KR" sz="1100" dirty="0" smtClean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dist">
              <a:lnSpc>
                <a:spcPct val="150000"/>
              </a:lnSpc>
              <a:defRPr/>
            </a:pPr>
            <a:endParaRPr lang="en-US" altLang="ko-KR" sz="1100" dirty="0" smtClean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dist">
              <a:lnSpc>
                <a:spcPct val="150000"/>
              </a:lnSpc>
              <a:defRPr/>
            </a:pPr>
            <a:r>
              <a:rPr kumimoji="0" lang="ko-KR" altLang="en-US" sz="1100" dirty="0" smtClean="0">
                <a:solidFill>
                  <a:srgbClr val="000000"/>
                </a:solidFill>
                <a:latin typeface="HY중고딕" pitchFamily="18" charset="-127"/>
                <a:ea typeface="HY중고딕" pitchFamily="18" charset="-127"/>
              </a:rPr>
              <a:t>경기도 </a:t>
            </a:r>
            <a:r>
              <a:rPr kumimoji="0" lang="ko-KR" altLang="en-US" sz="1100" dirty="0" err="1" smtClean="0">
                <a:solidFill>
                  <a:srgbClr val="000000"/>
                </a:solidFill>
                <a:latin typeface="HY중고딕" pitchFamily="18" charset="-127"/>
                <a:ea typeface="HY중고딕" pitchFamily="18" charset="-127"/>
              </a:rPr>
              <a:t>화성시</a:t>
            </a:r>
            <a:r>
              <a:rPr kumimoji="0" lang="ko-KR" altLang="en-US" sz="1100" dirty="0" smtClean="0">
                <a:solidFill>
                  <a:srgbClr val="000000"/>
                </a:solidFill>
                <a:latin typeface="HY중고딕" pitchFamily="18" charset="-127"/>
                <a:ea typeface="HY중고딕" pitchFamily="18" charset="-127"/>
              </a:rPr>
              <a:t> </a:t>
            </a:r>
            <a:r>
              <a:rPr kumimoji="0" lang="ko-KR" altLang="en-US" sz="1100" dirty="0" err="1" smtClean="0">
                <a:solidFill>
                  <a:srgbClr val="000000"/>
                </a:solidFill>
                <a:latin typeface="HY중고딕" pitchFamily="18" charset="-127"/>
                <a:ea typeface="HY중고딕" pitchFamily="18" charset="-127"/>
              </a:rPr>
              <a:t>남양읍</a:t>
            </a:r>
            <a:r>
              <a:rPr kumimoji="0" lang="ko-KR" altLang="en-US" sz="1100" dirty="0" smtClean="0">
                <a:solidFill>
                  <a:srgbClr val="000000"/>
                </a:solidFill>
                <a:latin typeface="HY중고딕" pitchFamily="18" charset="-127"/>
                <a:ea typeface="HY중고딕" pitchFamily="18" charset="-127"/>
              </a:rPr>
              <a:t> </a:t>
            </a:r>
            <a:r>
              <a:rPr kumimoji="0" lang="ko-KR" altLang="en-US" sz="1100" dirty="0" err="1" smtClean="0">
                <a:solidFill>
                  <a:srgbClr val="000000"/>
                </a:solidFill>
                <a:latin typeface="HY중고딕" pitchFamily="18" charset="-127"/>
                <a:ea typeface="HY중고딕" pitchFamily="18" charset="-127"/>
              </a:rPr>
              <a:t>신남로</a:t>
            </a:r>
            <a:r>
              <a:rPr kumimoji="0" lang="ko-KR" altLang="en-US" sz="1100" dirty="0" smtClean="0">
                <a:solidFill>
                  <a:srgbClr val="000000"/>
                </a:solidFill>
                <a:latin typeface="HY중고딕" pitchFamily="18" charset="-127"/>
                <a:ea typeface="HY중고딕" pitchFamily="18" charset="-127"/>
              </a:rPr>
              <a:t> </a:t>
            </a:r>
            <a:r>
              <a:rPr kumimoji="0" lang="en-US" altLang="ko-KR" sz="1100" dirty="0" smtClean="0">
                <a:solidFill>
                  <a:srgbClr val="000000"/>
                </a:solidFill>
                <a:latin typeface="HY중고딕" pitchFamily="18" charset="-127"/>
                <a:ea typeface="HY중고딕" pitchFamily="18" charset="-127"/>
              </a:rPr>
              <a:t>63-44</a:t>
            </a:r>
            <a:endParaRPr lang="en-US" altLang="ko-KR" sz="1100" dirty="0" smtClean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dist">
              <a:lnSpc>
                <a:spcPct val="150000"/>
              </a:lnSpc>
              <a:defRPr/>
            </a:pPr>
            <a:r>
              <a:rPr lang="ko-KR" altLang="en-US" sz="1100" b="1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선우기전주식회사     </a:t>
            </a:r>
            <a:endParaRPr lang="ko-KR" altLang="en-US" sz="1100" b="1" dirty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dist">
              <a:lnSpc>
                <a:spcPct val="150000"/>
              </a:lnSpc>
              <a:defRPr/>
            </a:pPr>
            <a:endParaRPr lang="en-US" altLang="ko-KR" sz="1100" dirty="0" smtClean="0">
              <a:solidFill>
                <a:schemeClr val="tx1"/>
              </a:solidFill>
              <a:latin typeface="HY중고딕" pitchFamily="18" charset="-127"/>
              <a:ea typeface="HY중고딕" pitchFamily="18" charset="-127"/>
            </a:endParaRPr>
          </a:p>
          <a:p>
            <a:pPr algn="dist">
              <a:lnSpc>
                <a:spcPct val="150000"/>
              </a:lnSpc>
              <a:defRPr/>
            </a:pPr>
            <a:r>
              <a:rPr lang="ko-KR" altLang="en-US" sz="1100" dirty="0" smtClean="0">
                <a:solidFill>
                  <a:schemeClr val="tx1"/>
                </a:solidFill>
                <a:latin typeface="HY중고딕" pitchFamily="18" charset="-127"/>
                <a:ea typeface="HY중고딕" pitchFamily="18" charset="-127"/>
              </a:rPr>
              <a:t>대표이사</a:t>
            </a:r>
            <a:r>
              <a:rPr lang="ko-KR" altLang="en-US" sz="1000" dirty="0" smtClean="0">
                <a:solidFill>
                  <a:schemeClr val="tx1"/>
                </a:solidFill>
              </a:rPr>
              <a:t> </a:t>
            </a:r>
            <a:r>
              <a:rPr lang="ko-KR" altLang="en-US" sz="1400" dirty="0" smtClean="0">
                <a:solidFill>
                  <a:schemeClr val="tx1"/>
                </a:solidFill>
                <a:latin typeface="HY견고딕" pitchFamily="18" charset="-127"/>
                <a:ea typeface="HY견고딕" pitchFamily="18" charset="-127"/>
              </a:rPr>
              <a:t>김 현 일</a:t>
            </a:r>
            <a:endParaRPr lang="en-US" altLang="ko-KR" sz="1400" dirty="0" smtClean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  <a:p>
            <a:pPr algn="dist">
              <a:lnSpc>
                <a:spcPct val="150000"/>
              </a:lnSpc>
              <a:defRPr/>
            </a:pPr>
            <a:endParaRPr lang="ko-KR" altLang="en-US" sz="1400" dirty="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132832" y="926592"/>
            <a:ext cx="1463040" cy="2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3350" y="2110736"/>
            <a:ext cx="5765110" cy="7843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663854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132832" y="926592"/>
            <a:ext cx="1463040" cy="2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제목 6"/>
          <p:cNvSpPr txBox="1">
            <a:spLocks/>
          </p:cNvSpPr>
          <p:nvPr/>
        </p:nvSpPr>
        <p:spPr>
          <a:xfrm>
            <a:off x="4693668" y="875892"/>
            <a:ext cx="2316984" cy="367692"/>
          </a:xfrm>
          <a:prstGeom prst="rect">
            <a:avLst/>
          </a:prstGeom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7909" y="2135776"/>
            <a:ext cx="5756618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30651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5132832" y="926592"/>
            <a:ext cx="1463040" cy="2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0077" y="2138913"/>
            <a:ext cx="5758383" cy="7756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6292" y="2173460"/>
            <a:ext cx="5606818" cy="767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2"/>
          <p:cNvSpPr/>
          <p:nvPr/>
        </p:nvSpPr>
        <p:spPr>
          <a:xfrm>
            <a:off x="5132832" y="926592"/>
            <a:ext cx="1463040" cy="2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0570" y="2177779"/>
            <a:ext cx="5609498" cy="766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직사각형 2"/>
          <p:cNvSpPr/>
          <p:nvPr/>
        </p:nvSpPr>
        <p:spPr>
          <a:xfrm>
            <a:off x="5132832" y="939655"/>
            <a:ext cx="1463040" cy="2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제목 6"/>
          <p:cNvSpPr txBox="1">
            <a:spLocks/>
          </p:cNvSpPr>
          <p:nvPr/>
        </p:nvSpPr>
        <p:spPr>
          <a:xfrm>
            <a:off x="4681476" y="865442"/>
            <a:ext cx="2316984" cy="367692"/>
          </a:xfrm>
          <a:prstGeom prst="rect">
            <a:avLst/>
          </a:prstGeom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1365161" y="6056245"/>
            <a:ext cx="5499278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직사각형 5"/>
          <p:cNvSpPr/>
          <p:nvPr/>
        </p:nvSpPr>
        <p:spPr>
          <a:xfrm>
            <a:off x="5132832" y="926592"/>
            <a:ext cx="1463040" cy="2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4321" y="2116775"/>
            <a:ext cx="5744139" cy="7816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5132832" y="914400"/>
            <a:ext cx="1463040" cy="2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517" y="2108200"/>
            <a:ext cx="5738943" cy="784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doc01156020151103154350_001.jpg"/>
          <p:cNvPicPr>
            <a:picLocks noChangeAspect="1"/>
          </p:cNvPicPr>
          <p:nvPr/>
        </p:nvPicPr>
        <p:blipFill>
          <a:blip r:embed="rId2" cstate="print"/>
          <a:srcRect l="3369" t="2873" r="3392" b="1874"/>
          <a:stretch>
            <a:fillRect/>
          </a:stretch>
        </p:blipFill>
        <p:spPr>
          <a:xfrm>
            <a:off x="1484416" y="2161310"/>
            <a:ext cx="5300918" cy="7659584"/>
          </a:xfrm>
          <a:prstGeom prst="rect">
            <a:avLst/>
          </a:prstGeom>
        </p:spPr>
      </p:pic>
      <p:sp>
        <p:nvSpPr>
          <p:cNvPr id="4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doc01156020151103154350_002.jpg"/>
          <p:cNvPicPr>
            <a:picLocks noChangeAspect="1"/>
          </p:cNvPicPr>
          <p:nvPr/>
        </p:nvPicPr>
        <p:blipFill>
          <a:blip r:embed="rId2" cstate="print"/>
          <a:srcRect l="4361" t="3304" r="3717" b="1932"/>
          <a:stretch>
            <a:fillRect/>
          </a:stretch>
        </p:blipFill>
        <p:spPr>
          <a:xfrm>
            <a:off x="1520040" y="2213884"/>
            <a:ext cx="5225142" cy="7618883"/>
          </a:xfrm>
          <a:prstGeom prst="rect">
            <a:avLst/>
          </a:prstGeom>
        </p:spPr>
      </p:pic>
      <p:sp>
        <p:nvSpPr>
          <p:cNvPr id="3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doc01156120151103154435_001.jpg"/>
          <p:cNvPicPr>
            <a:picLocks noChangeAspect="1"/>
          </p:cNvPicPr>
          <p:nvPr/>
        </p:nvPicPr>
        <p:blipFill>
          <a:blip r:embed="rId2" cstate="print"/>
          <a:srcRect l="4832" t="3859" r="4817" b="2154"/>
          <a:stretch>
            <a:fillRect/>
          </a:stretch>
        </p:blipFill>
        <p:spPr>
          <a:xfrm>
            <a:off x="1484418" y="2161309"/>
            <a:ext cx="5205982" cy="7659584"/>
          </a:xfrm>
          <a:prstGeom prst="rect">
            <a:avLst/>
          </a:prstGeom>
        </p:spPr>
      </p:pic>
      <p:sp>
        <p:nvSpPr>
          <p:cNvPr id="3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1161275"/>
              </p:ext>
            </p:extLst>
          </p:nvPr>
        </p:nvGraphicFramePr>
        <p:xfrm>
          <a:off x="3011424" y="1139689"/>
          <a:ext cx="3730752" cy="7224012"/>
        </p:xfrm>
        <a:graphic>
          <a:graphicData uri="http://schemas.openxmlformats.org/drawingml/2006/table">
            <a:tbl>
              <a:tblPr/>
              <a:tblGrid>
                <a:gridCol w="1660788"/>
                <a:gridCol w="2069964"/>
              </a:tblGrid>
              <a:tr h="739881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altLang="ko-KR" sz="2400" b="0" i="0" u="none" strike="noStrike" dirty="0" smtClean="0">
                          <a:solidFill>
                            <a:srgbClr val="0070C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CONTENTS</a:t>
                      </a:r>
                      <a:endParaRPr lang="ko-KR" altLang="en-US" sz="2400" b="0" i="0" u="none" strike="noStrike" dirty="0">
                        <a:solidFill>
                          <a:srgbClr val="0070C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dist" fontAlgn="b"/>
                      <a:endParaRPr lang="ko-KR" altLang="en-US" sz="1000" b="0" i="0" u="none" strike="noStrike" dirty="0">
                        <a:latin typeface="굴림체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지명원서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err="1" smtClean="0">
                          <a:latin typeface="HY울릉도M" pitchFamily="18" charset="-127"/>
                          <a:ea typeface="HY울릉도M" pitchFamily="18" charset="-127"/>
                        </a:rPr>
                        <a:t>사용인감계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1" i="0" u="none" strike="noStrike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회사소개</a:t>
                      </a:r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대표인사말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회사개요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회사조직도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협력업체 등록현황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제조공정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공장시설현황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생산설비현황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장비보유현황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제조장비보유현황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검사장비보유현황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1" i="0" u="none" strike="noStrike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등록</a:t>
                      </a:r>
                      <a:r>
                        <a:rPr lang="ko-KR" altLang="en-US" sz="1100" b="1" i="0" u="none" strike="noStrike" baseline="0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 및 증명서</a:t>
                      </a:r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사업자등록증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법인인감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법인등기부등본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공장등록증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국세납세증명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지방세납세증명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특허보유현황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ISO</a:t>
                      </a:r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인증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1" i="0" u="none" strike="noStrike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주요실적</a:t>
                      </a:r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연도별 주요실적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삼성그룹 계열 납품실적</a:t>
                      </a:r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0" i="0" u="none" strike="noStrike" dirty="0" smtClean="0">
                          <a:latin typeface="HY울릉도M" pitchFamily="18" charset="-127"/>
                          <a:ea typeface="HY울릉도M" pitchFamily="18" charset="-127"/>
                        </a:rPr>
                        <a:t>전기공사 주요 실적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153">
                <a:tc>
                  <a:txBody>
                    <a:bodyPr/>
                    <a:lstStyle/>
                    <a:p>
                      <a:pPr algn="l" fontAlgn="b"/>
                      <a:endParaRPr lang="ko-KR" altLang="en-US" sz="1100" b="1" i="0" u="none" strike="noStrike" dirty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ko-KR" altLang="en-US" sz="1100" b="0" i="0" u="none" strike="noStrike" dirty="0"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doc01156120151103154435_002.jpg"/>
          <p:cNvPicPr>
            <a:picLocks noChangeAspect="1"/>
          </p:cNvPicPr>
          <p:nvPr/>
        </p:nvPicPr>
        <p:blipFill>
          <a:blip r:embed="rId2" cstate="print"/>
          <a:srcRect l="5146" t="3526" r="4974" b="1932"/>
          <a:stretch>
            <a:fillRect/>
          </a:stretch>
        </p:blipFill>
        <p:spPr>
          <a:xfrm>
            <a:off x="1484417" y="2112293"/>
            <a:ext cx="5213266" cy="7756102"/>
          </a:xfrm>
          <a:prstGeom prst="rect">
            <a:avLst/>
          </a:prstGeom>
        </p:spPr>
      </p:pic>
      <p:sp>
        <p:nvSpPr>
          <p:cNvPr id="3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4760" y="2161538"/>
            <a:ext cx="5482430" cy="775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5033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6530" y="2164043"/>
            <a:ext cx="5478889" cy="775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5384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8985" y="2167516"/>
            <a:ext cx="5473980" cy="774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471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109" y="2122466"/>
            <a:ext cx="5740352" cy="779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8893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061" y="2128067"/>
            <a:ext cx="5740400" cy="7830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88673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6"/>
          <p:cNvSpPr txBox="1">
            <a:spLocks/>
          </p:cNvSpPr>
          <p:nvPr/>
        </p:nvSpPr>
        <p:spPr>
          <a:xfrm>
            <a:off x="4681476" y="875892"/>
            <a:ext cx="2316984" cy="36769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468036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936071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1404107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1872143" algn="ctr" defTabSz="1066081" rtl="0" fontAlgn="base" latinLnBrk="1">
              <a:spcBef>
                <a:spcPct val="0"/>
              </a:spcBef>
              <a:spcAft>
                <a:spcPct val="0"/>
              </a:spcAft>
              <a:defRPr sz="5100"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r>
              <a:rPr lang="ko-KR" altLang="en-US" sz="1600" dirty="0" smtClean="0">
                <a:latin typeface="HY헤드라인M" pitchFamily="18" charset="-127"/>
                <a:ea typeface="HY헤드라인M" pitchFamily="18" charset="-127"/>
              </a:rPr>
              <a:t>등록 및 인증서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1054" y="2126339"/>
            <a:ext cx="5757406" cy="777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9416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426120" y="2257425"/>
          <a:ext cx="5364163" cy="7589838"/>
        </p:xfrm>
        <a:graphic>
          <a:graphicData uri="http://schemas.openxmlformats.org/presentationml/2006/ole">
            <p:oleObj spid="_x0000_s1044" name="Acrobat Document" r:id="rId3" imgW="5668166" imgH="8019048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0312" y="2100950"/>
            <a:ext cx="5755574" cy="781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5582" y="297553"/>
            <a:ext cx="2464422" cy="2220359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pPr defTabSz="10676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dirty="0" smtClean="0">
                <a:latin typeface="+mn-ea"/>
                <a:ea typeface="+mn-ea"/>
              </a:rPr>
              <a:t>Main</a:t>
            </a:r>
          </a:p>
          <a:p>
            <a:pPr defTabSz="10676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dirty="0" smtClean="0">
                <a:latin typeface="+mn-ea"/>
                <a:ea typeface="+mn-ea"/>
              </a:rPr>
              <a:t>Experience</a:t>
            </a:r>
          </a:p>
          <a:p>
            <a:pPr defTabSz="10676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dirty="0" smtClean="0">
                <a:latin typeface="+mn-ea"/>
                <a:ea typeface="+mn-ea"/>
              </a:rPr>
              <a:t>Records</a:t>
            </a:r>
          </a:p>
          <a:p>
            <a:pPr defTabSz="106768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주요실적</a:t>
            </a:r>
            <a:endParaRPr kumimoji="0" lang="en-US" altLang="ko-KR" sz="20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5582" y="297554"/>
            <a:ext cx="2464422" cy="1928812"/>
          </a:xfrm>
          <a:prstGeom prst="rect">
            <a:avLst/>
          </a:prstGeom>
          <a:noFill/>
        </p:spPr>
        <p:txBody>
          <a:bodyPr wrap="square" lIns="0" tIns="0" rIns="0" bIns="0" anchor="b">
            <a:noAutofit/>
          </a:bodyPr>
          <a:lstStyle/>
          <a:p>
            <a:pPr defTabSz="10676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dirty="0" smtClean="0">
                <a:latin typeface="+mn-ea"/>
                <a:ea typeface="+mn-ea"/>
              </a:rPr>
              <a:t>Company </a:t>
            </a:r>
          </a:p>
          <a:p>
            <a:pPr defTabSz="106768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2400" dirty="0" smtClean="0">
                <a:latin typeface="+mn-ea"/>
                <a:ea typeface="+mn-ea"/>
              </a:rPr>
              <a:t>Information</a:t>
            </a:r>
          </a:p>
          <a:p>
            <a:pPr defTabSz="106768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2000" dirty="0" smtClean="0">
                <a:solidFill>
                  <a:schemeClr val="bg1"/>
                </a:solidFill>
                <a:latin typeface="+mj-ea"/>
                <a:ea typeface="+mj-ea"/>
              </a:rPr>
              <a:t>회사소개</a:t>
            </a:r>
            <a:endParaRPr kumimoji="0" lang="en-US" altLang="ko-KR" sz="2000" dirty="0" smtClean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4512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05696993"/>
              </p:ext>
            </p:extLst>
          </p:nvPr>
        </p:nvGraphicFramePr>
        <p:xfrm>
          <a:off x="893135" y="2658317"/>
          <a:ext cx="6177516" cy="7051628"/>
        </p:xfrm>
        <a:graphic>
          <a:graphicData uri="http://schemas.openxmlformats.org/drawingml/2006/table">
            <a:tbl>
              <a:tblPr/>
              <a:tblGrid>
                <a:gridCol w="896219"/>
                <a:gridCol w="1006097"/>
                <a:gridCol w="1045029"/>
                <a:gridCol w="2273241"/>
                <a:gridCol w="956930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2014. 03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SDS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SDS 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과천 데이터센터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PDU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2014. 05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대명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GEC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수원 전산센터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 PDU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2014. 11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구미전산센터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우진기전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구미전산센터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PDU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</a:t>
                      </a:r>
                      <a:r>
                        <a:rPr lang="en-US" altLang="ko-KR" sz="1000" b="0" i="0" u="none" strike="noStrike" kern="120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02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두리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상암 데이터센터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PDU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2017. 01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신세계건설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두원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EFC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신세계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동대구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복합환승센터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PDU 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2017. 06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한국동서발전</a:t>
                      </a:r>
                      <a:endParaRPr lang="en-US" altLang="ko-KR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울산화력발전소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한국동서발전</a:t>
                      </a:r>
                      <a:endParaRPr lang="en-US" altLang="ko-KR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울산화력발전소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#4CC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ST MOV PDP </a:t>
                      </a:r>
                      <a:r>
                        <a:rPr lang="ko-KR" altLang="en-US" sz="1000" b="0" i="0" u="none" strike="noStrike" baseline="0" dirty="0" err="1" smtClean="0">
                          <a:latin typeface="굴림" pitchFamily="50" charset="-127"/>
                          <a:ea typeface="굴림" pitchFamily="50" charset="-127"/>
                        </a:rPr>
                        <a:t>적층형</a:t>
                      </a:r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스마트  </a:t>
                      </a:r>
                      <a:r>
                        <a:rPr lang="ko-KR" altLang="en-US" sz="1000" b="0" i="0" u="none" strike="noStrike" baseline="0" dirty="0" err="1" smtClean="0">
                          <a:latin typeface="굴림" pitchFamily="50" charset="-127"/>
                          <a:ea typeface="굴림" pitchFamily="50" charset="-127"/>
                        </a:rPr>
                        <a:t>분전반</a:t>
                      </a:r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교체공사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PDU 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2018 .02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포스코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ICT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포스코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ICT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포항제철 데이터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센타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신축공사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PDU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2018 .12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SDS 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춘천 데이터센터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PDU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8886" y="2178286"/>
            <a:ext cx="5827713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PDU(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적층형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) 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주요납품실적</a:t>
            </a:r>
            <a:endParaRPr lang="en-US" altLang="ko-KR" sz="1600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6008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4512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20517510"/>
              </p:ext>
            </p:extLst>
          </p:nvPr>
        </p:nvGraphicFramePr>
        <p:xfrm>
          <a:off x="893135" y="2658317"/>
          <a:ext cx="6177516" cy="7051628"/>
        </p:xfrm>
        <a:graphic>
          <a:graphicData uri="http://schemas.openxmlformats.org/drawingml/2006/table">
            <a:tbl>
              <a:tblPr/>
              <a:tblGrid>
                <a:gridCol w="896219"/>
                <a:gridCol w="911316"/>
                <a:gridCol w="903767"/>
                <a:gridCol w="2509284"/>
                <a:gridCol w="956930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2010. 10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 수원디지털단지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(</a:t>
                      </a:r>
                      <a:r>
                        <a:rPr lang="en-US" altLang="ko-KR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cs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center)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2010. 10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수원디지털단지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한가족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프라자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2010. 11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고낙차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연구동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신축공사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2010. 11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세미콘파크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신축공사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2010 </a:t>
                      </a:r>
                      <a:r>
                        <a:rPr lang="en-US" altLang="ko-KR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11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수원삼성전자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154KV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변전소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2010. 11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수원디지털단지 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kumimoji="1" lang="ko-KR" alt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2010. 11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H2 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반도체 신축공사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임시가설동력</a:t>
                      </a: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, DP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2010. 11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두원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EFC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광주삼성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금형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공장 신축공사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2010. 11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JS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테크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 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K1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반도체현장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2010. 12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두원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EFC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탕정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LCD 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신축공사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2011. 09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대명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GEC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탕정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천안 기숙사 증축공사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DP,MCP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2011. 09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두원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EFC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탕정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H3 </a:t>
                      </a:r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식당동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신축공사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2011 .10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두원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EFC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세미콘파크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ELEV PANEL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2011. 10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경우전기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탕정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AUTO PARK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현장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2012. 02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K2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현장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2012. 03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R5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현장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8886" y="2178286"/>
            <a:ext cx="5827713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_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삼성전자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(1)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4512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35320310"/>
              </p:ext>
            </p:extLst>
          </p:nvPr>
        </p:nvGraphicFramePr>
        <p:xfrm>
          <a:off x="893135" y="2658317"/>
          <a:ext cx="6177516" cy="7051628"/>
        </p:xfrm>
        <a:graphic>
          <a:graphicData uri="http://schemas.openxmlformats.org/drawingml/2006/table">
            <a:tbl>
              <a:tblPr/>
              <a:tblGrid>
                <a:gridCol w="896219"/>
                <a:gridCol w="911316"/>
                <a:gridCol w="903767"/>
                <a:gridCol w="2509284"/>
                <a:gridCol w="956930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2012. 10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대명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GEC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 가전수원 광전자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MCP,DP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2012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. 12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두원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EFC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 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H3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주차타워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2013. 02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DSR(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부품소재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연구소 신축공사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MCP,DP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2013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. 06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 </a:t>
                      </a:r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프린팅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가전공장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2013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. 06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성지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ENG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 여자기숙사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2013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. 07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 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HME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가전공장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2013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. 11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대명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GEC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 생활가전공장 신축공사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1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2013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. 11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 생활가전공장 신축공사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2014. 03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 생활기술연구소공사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본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,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별관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2014. 07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 중수시설공사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MCC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2014. 10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디지털시티 정수처리시설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MCC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</a:t>
                      </a:r>
                      <a:r>
                        <a:rPr lang="en-US" altLang="ko-KR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10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 우면동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R&amp;D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센터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DP,MCP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2014. 10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두리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 우면동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R&amp;D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센터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DP,MCP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2014. 10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삼진일렉스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 우면동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R&amp;D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센터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DP,MCP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2014. 11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대명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GEC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21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세기 외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HV,LV,MCC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2014. 11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성진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ENC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DSR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접지단자함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8886" y="2178286"/>
            <a:ext cx="5827713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_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삼성전자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xmlns="" val="217764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4512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606517337"/>
              </p:ext>
            </p:extLst>
          </p:nvPr>
        </p:nvGraphicFramePr>
        <p:xfrm>
          <a:off x="893135" y="2658317"/>
          <a:ext cx="6177516" cy="7051628"/>
        </p:xfrm>
        <a:graphic>
          <a:graphicData uri="http://schemas.openxmlformats.org/drawingml/2006/table">
            <a:tbl>
              <a:tblPr/>
              <a:tblGrid>
                <a:gridCol w="896219"/>
                <a:gridCol w="911316"/>
                <a:gridCol w="903767"/>
                <a:gridCol w="2509284"/>
                <a:gridCol w="956930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2014. 12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중선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ITC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 우면동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R&amp;D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센터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DP,MCP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2014. 12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성지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ENG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17LINE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2015. 01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평택고덕단지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분전반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2015. 01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L1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물류시설 구축공사 관련 수배전반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HV,LV,MCC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2015. 05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성진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ENC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평택 경기도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시공사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분전반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2015. 11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성지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ENG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기흥캠퍼스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PH2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2016. 06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CS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환경센터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2016. 09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 영덕연수원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DP,MCP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2016. 09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S3 PH2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현장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DUCT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2017. 04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삼성물산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이집트 가전공장 저압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배전반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LV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2018.07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대명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GEC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수원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VD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동 옥외 저압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배전반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LV,DUCT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8886" y="2178286"/>
            <a:ext cx="5827713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_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삼성전자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(3)</a:t>
            </a:r>
          </a:p>
        </p:txBody>
      </p:sp>
    </p:spTree>
    <p:extLst>
      <p:ext uri="{BB962C8B-B14F-4D97-AF65-F5344CB8AC3E}">
        <p14:creationId xmlns:p14="http://schemas.microsoft.com/office/powerpoint/2010/main" xmlns="" val="56232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90355" y="814512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080338227"/>
              </p:ext>
            </p:extLst>
          </p:nvPr>
        </p:nvGraphicFramePr>
        <p:xfrm>
          <a:off x="871870" y="2658317"/>
          <a:ext cx="6214728" cy="7051628"/>
        </p:xfrm>
        <a:graphic>
          <a:graphicData uri="http://schemas.openxmlformats.org/drawingml/2006/table">
            <a:tbl>
              <a:tblPr/>
              <a:tblGrid>
                <a:gridCol w="826441"/>
                <a:gridCol w="975398"/>
                <a:gridCol w="1003419"/>
                <a:gridCol w="2331648"/>
                <a:gridCol w="1077822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2010. 12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  <a:endParaRPr lang="en-US" altLang="ko-KR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SDS 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전산센터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 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2012. 03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대명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GEC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전산센터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수원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MCP,DP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2012. 05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대명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GEC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 가전 수원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HME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MCP,DP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2013. 05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거제조선소 </a:t>
                      </a:r>
                      <a:r>
                        <a:rPr lang="ko-KR" altLang="en-US" sz="1000" b="0" i="0" u="none" strike="noStrike" dirty="0" err="1">
                          <a:latin typeface="굴림" pitchFamily="50" charset="-127"/>
                          <a:ea typeface="굴림" pitchFamily="50" charset="-127"/>
                        </a:rPr>
                        <a:t>용접기</a:t>
                      </a:r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PNL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DP(</a:t>
                      </a:r>
                      <a:r>
                        <a:rPr lang="ko-KR" altLang="en-US" sz="1000" b="0" i="0" u="none" strike="noStrike" dirty="0" err="1">
                          <a:latin typeface="굴림" pitchFamily="50" charset="-127"/>
                          <a:ea typeface="굴림" pitchFamily="50" charset="-127"/>
                        </a:rPr>
                        <a:t>용접기</a:t>
                      </a:r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PNL)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2013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. 07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삼성중공업 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거제조선소 공사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. 02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 판교 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R &amp; D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센터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MCP,DP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굴림" pitchFamily="50" charset="-127"/>
                          <a:ea typeface="굴림" pitchFamily="50" charset="-127"/>
                        </a:rPr>
                        <a:t>2014. 07</a:t>
                      </a:r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dirty="0" smtClean="0">
                          <a:latin typeface="굴림" pitchFamily="50" charset="-127"/>
                          <a:ea typeface="굴림" pitchFamily="50" charset="-127"/>
                        </a:rPr>
                        <a:t>거제조선소 </a:t>
                      </a:r>
                      <a:r>
                        <a:rPr lang="ko-KR" altLang="en-US" sz="1000" dirty="0" err="1" smtClean="0">
                          <a:latin typeface="굴림" pitchFamily="50" charset="-127"/>
                          <a:ea typeface="굴림" pitchFamily="50" charset="-127"/>
                        </a:rPr>
                        <a:t>노후변전실</a:t>
                      </a:r>
                      <a:r>
                        <a:rPr lang="ko-KR" altLang="en-US" sz="1000" dirty="0" smtClean="0">
                          <a:latin typeface="굴림" pitchFamily="50" charset="-127"/>
                          <a:ea typeface="굴림" pitchFamily="50" charset="-127"/>
                        </a:rPr>
                        <a:t> 교체공사</a:t>
                      </a:r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000" dirty="0" smtClean="0">
                          <a:latin typeface="굴림" pitchFamily="50" charset="-127"/>
                          <a:ea typeface="굴림" pitchFamily="50" charset="-127"/>
                        </a:rPr>
                        <a:t>HV,TR,LV</a:t>
                      </a:r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굴림" pitchFamily="50" charset="-127"/>
                          <a:ea typeface="굴림" pitchFamily="50" charset="-127"/>
                        </a:rPr>
                        <a:t>2014. 10</a:t>
                      </a:r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dirty="0" smtClean="0">
                          <a:latin typeface="굴림" pitchFamily="50" charset="-127"/>
                          <a:ea typeface="굴림" pitchFamily="50" charset="-127"/>
                        </a:rPr>
                        <a:t>거제조선소 노후교체 수배전반</a:t>
                      </a:r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000" dirty="0" smtClean="0">
                          <a:latin typeface="굴림" pitchFamily="50" charset="-127"/>
                          <a:ea typeface="굴림" pitchFamily="50" charset="-127"/>
                        </a:rPr>
                        <a:t>HV,LV,MCC,</a:t>
                      </a:r>
                    </a:p>
                    <a:p>
                      <a:pPr algn="l"/>
                      <a:r>
                        <a:rPr lang="ko-KR" altLang="en-US" sz="1000" dirty="0" err="1" smtClean="0">
                          <a:latin typeface="굴림" pitchFamily="50" charset="-127"/>
                          <a:ea typeface="굴림" pitchFamily="50" charset="-127"/>
                        </a:rPr>
                        <a:t>용접기</a:t>
                      </a:r>
                      <a:r>
                        <a:rPr lang="en-US" altLang="ko-KR" sz="1000" dirty="0" smtClean="0">
                          <a:latin typeface="굴림" pitchFamily="50" charset="-127"/>
                          <a:ea typeface="굴림" pitchFamily="50" charset="-127"/>
                        </a:rPr>
                        <a:t>PNL,PLC</a:t>
                      </a:r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2014. 10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 판교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R&amp;D</a:t>
                      </a:r>
                      <a:r>
                        <a:rPr lang="ko-KR" altLang="en-US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센터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2014. 11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우진기전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거제조선소 노후교체 수배전반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Bus</a:t>
                      </a:r>
                      <a:r>
                        <a:rPr 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Duct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</a:t>
                      </a:r>
                      <a:r>
                        <a:rPr lang="en-US" altLang="ko-KR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11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청암기업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거제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장평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복지관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DP,MCP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>
                          <a:latin typeface="굴림" pitchFamily="50" charset="-127"/>
                          <a:ea typeface="굴림" pitchFamily="50" charset="-127"/>
                        </a:rPr>
                        <a:t>2015. 01</a:t>
                      </a:r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dirty="0" smtClean="0">
                          <a:latin typeface="굴림" pitchFamily="50" charset="-127"/>
                          <a:ea typeface="굴림" pitchFamily="50" charset="-127"/>
                        </a:rPr>
                        <a:t>일원동 사옥 신축 공사</a:t>
                      </a:r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000" dirty="0" smtClean="0">
                          <a:latin typeface="굴림" pitchFamily="50" charset="-127"/>
                          <a:ea typeface="굴림" pitchFamily="50" charset="-127"/>
                        </a:rPr>
                        <a:t>HV,LV,MCC</a:t>
                      </a:r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2015. 02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우진기전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거제소지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도장공장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2015. 05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우진기전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수원사업장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전전류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시험장치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HV,TR,LV,DP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2015. 07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거제조선소 노후변전소 설비교체공사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HV,TR,LV,PLC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2016. 02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거제조선소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CAT-J 1,2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호기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PLC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8886" y="2178286"/>
            <a:ext cx="5827713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_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삼성중공업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(1)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90355" y="814512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52945705"/>
              </p:ext>
            </p:extLst>
          </p:nvPr>
        </p:nvGraphicFramePr>
        <p:xfrm>
          <a:off x="871870" y="2658317"/>
          <a:ext cx="6214728" cy="7051628"/>
        </p:xfrm>
        <a:graphic>
          <a:graphicData uri="http://schemas.openxmlformats.org/drawingml/2006/table">
            <a:tbl>
              <a:tblPr/>
              <a:tblGrid>
                <a:gridCol w="826441"/>
                <a:gridCol w="975398"/>
                <a:gridCol w="1003419"/>
                <a:gridCol w="2331648"/>
                <a:gridCol w="1077822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2016. 03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  <a:endParaRPr lang="en-US" altLang="ko-KR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청암기업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거제 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6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안벽 합리화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사무동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공사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2016.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07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  <a:endParaRPr lang="en-US" altLang="ko-KR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6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안벽 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EGINA FPSO 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접안을 위한 유틸리티 인프라 구축공사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HV,LV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2016. 07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나이지리아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용접기판넬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2017. 08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8-2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안벽 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11kV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SHORE POWER </a:t>
                      </a:r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공급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HV,</a:t>
                      </a:r>
                      <a:r>
                        <a:rPr kumimoji="1" lang="ko-KR" altLang="en-U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콘테이너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2017. 10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151kV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변전소 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OVERHAUL </a:t>
                      </a:r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공사</a:t>
                      </a:r>
                      <a:endParaRPr lang="en-US" altLang="ko-KR" sz="1000" b="0" i="0" u="none" strike="noStrike" baseline="0" dirty="0" smtClean="0"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(</a:t>
                      </a:r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전기공사 포함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HV,LV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2017. 12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151kV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변전소 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MAIN </a:t>
                      </a:r>
                      <a:r>
                        <a:rPr lang="ko-KR" altLang="en-US" sz="1000" b="0" i="0" u="none" strike="noStrike" baseline="0" dirty="0" err="1" smtClean="0">
                          <a:latin typeface="굴림" pitchFamily="50" charset="-127"/>
                          <a:ea typeface="굴림" pitchFamily="50" charset="-127"/>
                        </a:rPr>
                        <a:t>계전기</a:t>
                      </a:r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교체공사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계전기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2018. 02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삼성중공업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현장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변전소 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9</a:t>
                      </a:r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개소 </a:t>
                      </a:r>
                      <a:r>
                        <a:rPr lang="ko-KR" altLang="en-US" sz="1000" b="0" i="0" u="none" strike="noStrike" baseline="0" dirty="0" err="1" smtClean="0">
                          <a:latin typeface="굴림" pitchFamily="50" charset="-127"/>
                          <a:ea typeface="굴림" pitchFamily="50" charset="-127"/>
                        </a:rPr>
                        <a:t>배전반</a:t>
                      </a:r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교체공사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HV,LV,DUCT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8886" y="2178286"/>
            <a:ext cx="5827713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_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삼성중공업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xmlns="" val="260198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4512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78025060"/>
              </p:ext>
            </p:extLst>
          </p:nvPr>
        </p:nvGraphicFramePr>
        <p:xfrm>
          <a:off x="962026" y="2658317"/>
          <a:ext cx="6267448" cy="7051628"/>
        </p:xfrm>
        <a:graphic>
          <a:graphicData uri="http://schemas.openxmlformats.org/drawingml/2006/table">
            <a:tbl>
              <a:tblPr/>
              <a:tblGrid>
                <a:gridCol w="828674"/>
                <a:gridCol w="781050"/>
                <a:gridCol w="1419225"/>
                <a:gridCol w="1971675"/>
                <a:gridCol w="1266824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2012. 08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삼성물산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두원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EFC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안양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베네스트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골프장증축공사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MCP,DP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. 02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삼성물산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EFC,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중선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ITC,</a:t>
                      </a:r>
                    </a:p>
                    <a:p>
                      <a:pPr algn="ctr" fontAlgn="ctr"/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삼진일렉스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,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두리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삼성물산 우면동 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R &amp; D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센터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MCP,DP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</a:t>
                      </a:r>
                      <a:r>
                        <a:rPr lang="en-US" altLang="ko-KR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12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삼성물산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삼성물산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S3 PH2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현장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2015. 12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삼성물산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삼성물산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슈퍼컴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종합기술원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HV,LV,MCC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2016. 02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두원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EFC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 판교사옥이전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2016. 08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아산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탕정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DC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현장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2016. 12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삼성물산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동은엔지니어링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베트남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V-PROJECT (V3)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000" dirty="0" smtClean="0">
                          <a:latin typeface="굴림" pitchFamily="50" charset="-127"/>
                          <a:ea typeface="굴림" pitchFamily="50" charset="-127"/>
                        </a:rPr>
                        <a:t>DP (PP)</a:t>
                      </a:r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2016. 12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삼성물산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㈜신보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베트남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V-PROJECT (V3)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 (PP)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2017. 07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삼성물산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삼성물산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평택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P-PROJECT (PH3)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 (PP)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2017. 12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삼성물산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삼성물산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평택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P-PROJECT (PH4)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 (PP)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2018. 12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삼성물산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삼성물산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중국 서안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X2 PROJECT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 (PP)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8886" y="2178286"/>
            <a:ext cx="5970588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_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삼성물산</a:t>
            </a:r>
            <a:endParaRPr lang="en-US" altLang="ko-KR" sz="1600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4512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59334186"/>
              </p:ext>
            </p:extLst>
          </p:nvPr>
        </p:nvGraphicFramePr>
        <p:xfrm>
          <a:off x="962026" y="2658317"/>
          <a:ext cx="6267448" cy="7051628"/>
        </p:xfrm>
        <a:graphic>
          <a:graphicData uri="http://schemas.openxmlformats.org/drawingml/2006/table">
            <a:tbl>
              <a:tblPr/>
              <a:tblGrid>
                <a:gridCol w="828674"/>
                <a:gridCol w="781050"/>
                <a:gridCol w="1419225"/>
                <a:gridCol w="1971675"/>
                <a:gridCol w="1266824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2016. 10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ENG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A3 Y-OCTA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추가 마감공사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DP,MCC,MCP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2017. 06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ENG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ENG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A3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증설공사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DP,MCP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2018. 11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ENG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수원삼성전자 태양광발전소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배전반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TR,LV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8886" y="2178286"/>
            <a:ext cx="5970588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_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삼성엔지니어</a:t>
            </a:r>
            <a:r>
              <a:rPr lang="ko-KR" altLang="en-US" sz="16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링</a:t>
            </a:r>
            <a:endParaRPr lang="en-US" altLang="ko-KR" sz="1600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58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4512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86984263"/>
              </p:ext>
            </p:extLst>
          </p:nvPr>
        </p:nvGraphicFramePr>
        <p:xfrm>
          <a:off x="962026" y="2658317"/>
          <a:ext cx="6267448" cy="7051628"/>
        </p:xfrm>
        <a:graphic>
          <a:graphicData uri="http://schemas.openxmlformats.org/drawingml/2006/table">
            <a:tbl>
              <a:tblPr/>
              <a:tblGrid>
                <a:gridCol w="828674"/>
                <a:gridCol w="781050"/>
                <a:gridCol w="1419225"/>
                <a:gridCol w="1971675"/>
                <a:gridCol w="1266824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2016. 08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A17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배전반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이설공사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HV,LV,TR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2017. 05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B3,B4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동 노후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배전반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교체공사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TR,LV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2018. 02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B4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동 노후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배전반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교체공사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TR,LV,DUCT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2018. 05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단지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MAIN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배전반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교체공사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EHV</a:t>
                      </a:r>
                      <a:r>
                        <a:rPr lang="en-US" altLang="en-US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(</a:t>
                      </a:r>
                      <a:r>
                        <a:rPr lang="ko-KR" altLang="en-US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전기공사 포함</a:t>
                      </a:r>
                      <a:r>
                        <a:rPr lang="en-US" altLang="ko-KR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2018. 07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B1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동 노후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배전반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교체공사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TR,DUCT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2018. 12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A17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동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콤프레셔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배전반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신설공사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TR,LV,DP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8886" y="2178286"/>
            <a:ext cx="5970588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_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삼성전</a:t>
            </a:r>
            <a:r>
              <a:rPr lang="ko-KR" altLang="en-US" sz="16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기</a:t>
            </a:r>
            <a:endParaRPr lang="en-US" altLang="ko-KR" sz="1600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06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4512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77531804"/>
              </p:ext>
            </p:extLst>
          </p:nvPr>
        </p:nvGraphicFramePr>
        <p:xfrm>
          <a:off x="669852" y="2658317"/>
          <a:ext cx="6400799" cy="7458908"/>
        </p:xfrm>
        <a:graphic>
          <a:graphicData uri="http://schemas.openxmlformats.org/drawingml/2006/table">
            <a:tbl>
              <a:tblPr/>
              <a:tblGrid>
                <a:gridCol w="841448"/>
                <a:gridCol w="997984"/>
                <a:gridCol w="1031358"/>
                <a:gridCol w="2137144"/>
                <a:gridCol w="1392865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2012. 01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태국 </a:t>
                      </a:r>
                      <a:r>
                        <a:rPr lang="en-US" altLang="ko-KR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TES </a:t>
                      </a:r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냉장고 신축공사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HV,LV,Bus</a:t>
                      </a:r>
                      <a:r>
                        <a:rPr 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Duct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2012. 03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삼성전자 브라질 신축공사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HV,LV,DP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2012. 11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삼성전자 가전 이집트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HV,LV,MCP,DP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2013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. 09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삼성전자 이집트 가전공장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HV,LV,DP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2013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. 09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삼성전자 브라질 가전공장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HV,LV,DP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2013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. 12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삼성전자 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이집트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프레스동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가전공장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HV,LV,DP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2014. 02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삼성전자 이집트 가전공장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HV,LV,DP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2014. 12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㈜신보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메탈 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SEVT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다이캐스팅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2015. 01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 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㈜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지엔씨에너지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메탈 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SEVT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다이캐스팅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MCP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2015. 01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㈜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이제이테크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브라질 삼성전자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오폐수개선공사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HV,LV,MCC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2015. 06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미동이앤씨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SEVT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3D GLASS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2015. 06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청암기업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SEVT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3D GLASS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2016. 03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동은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ENG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삼성전자 </a:t>
                      </a:r>
                      <a:r>
                        <a:rPr lang="ko-KR" altLang="en-US" sz="1000" b="0" i="0" u="none" strike="noStrike" baseline="0" dirty="0" err="1" smtClean="0">
                          <a:latin typeface="굴림" pitchFamily="50" charset="-127"/>
                          <a:ea typeface="굴림" pitchFamily="50" charset="-127"/>
                        </a:rPr>
                        <a:t>호치민</a:t>
                      </a:r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DA2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DP,MCP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2016. 06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동은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ENG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삼성전자 하노이 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SEVT RETROFIT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2017. 04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아이마켓코리아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브라질 </a:t>
                      </a:r>
                      <a:r>
                        <a:rPr lang="ko-KR" altLang="en-US" sz="1000" b="0" i="0" u="none" strike="noStrike" baseline="0" dirty="0" err="1" smtClean="0">
                          <a:latin typeface="굴림" pitchFamily="50" charset="-127"/>
                          <a:ea typeface="굴림" pitchFamily="50" charset="-127"/>
                        </a:rPr>
                        <a:t>마나우스</a:t>
                      </a:r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0" i="0" u="none" strike="noStrike" baseline="0" dirty="0" err="1" smtClean="0">
                          <a:latin typeface="굴림" pitchFamily="50" charset="-127"/>
                          <a:ea typeface="굴림" pitchFamily="50" charset="-127"/>
                        </a:rPr>
                        <a:t>분전반</a:t>
                      </a:r>
                      <a:endParaRPr lang="en-US" altLang="ko-KR" sz="1000" b="0" i="0" u="none" strike="noStrike" baseline="0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2017. 05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멕시코 전기 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PANEL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2018. 02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삼성전자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아이마켓코리아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브라질 </a:t>
                      </a:r>
                      <a:r>
                        <a:rPr lang="ko-KR" altLang="en-US" sz="1000" b="0" i="0" u="none" strike="noStrike" baseline="0" dirty="0" err="1" smtClean="0">
                          <a:latin typeface="굴림" pitchFamily="50" charset="-127"/>
                          <a:ea typeface="굴림" pitchFamily="50" charset="-127"/>
                        </a:rPr>
                        <a:t>마나우스</a:t>
                      </a:r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0" i="0" u="none" strike="noStrike" baseline="0" dirty="0" err="1" smtClean="0">
                          <a:latin typeface="굴림" pitchFamily="50" charset="-127"/>
                          <a:ea typeface="굴림" pitchFamily="50" charset="-127"/>
                        </a:rPr>
                        <a:t>분전반</a:t>
                      </a:r>
                      <a:endParaRPr lang="en-US" altLang="ko-KR" sz="1000" b="0" i="0" u="none" strike="noStrike" baseline="0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8886" y="2178286"/>
            <a:ext cx="5827713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_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삼성전자 해외사업장</a:t>
            </a:r>
            <a:endParaRPr lang="en-US" altLang="ko-KR" sz="1600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08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제목 6"/>
          <p:cNvSpPr>
            <a:spLocks noGrp="1"/>
          </p:cNvSpPr>
          <p:nvPr>
            <p:ph type="title"/>
          </p:nvPr>
        </p:nvSpPr>
        <p:spPr>
          <a:xfrm>
            <a:off x="4689484" y="813641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대표인사말</a:t>
            </a: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45251" y="2122998"/>
            <a:ext cx="5627105" cy="7886634"/>
          </a:xfrm>
          <a:prstGeom prst="rect">
            <a:avLst/>
          </a:prstGeom>
          <a:noFill/>
        </p:spPr>
        <p:txBody>
          <a:bodyPr wrap="square" lIns="0" tIns="36000" rIns="0" bIns="46804">
            <a:noAutofit/>
          </a:bodyPr>
          <a:lstStyle/>
          <a:p>
            <a:pPr lvl="0"/>
            <a:r>
              <a:rPr lang="ko-KR" altLang="en-US" sz="1800" dirty="0" smtClean="0">
                <a:solidFill>
                  <a:srgbClr val="0070C0"/>
                </a:solidFill>
                <a:latin typeface="+mj-ea"/>
                <a:ea typeface="+mj-ea"/>
              </a:rPr>
              <a:t>    </a:t>
            </a:r>
            <a:endParaRPr lang="en-US" altLang="ko-KR" sz="1800" dirty="0" smtClean="0">
              <a:solidFill>
                <a:srgbClr val="0070C0"/>
              </a:solidFill>
              <a:latin typeface="+mj-ea"/>
              <a:ea typeface="+mj-ea"/>
            </a:endParaRPr>
          </a:p>
          <a:p>
            <a:pPr lvl="0"/>
            <a:r>
              <a:rPr lang="ko-KR" altLang="en-US" sz="1800" dirty="0" smtClean="0">
                <a:solidFill>
                  <a:srgbClr val="0070C0"/>
                </a:solidFill>
                <a:latin typeface="+mj-ea"/>
                <a:ea typeface="+mj-ea"/>
              </a:rPr>
              <a:t>    </a:t>
            </a:r>
            <a:r>
              <a:rPr lang="ko-KR" altLang="en-US" sz="1600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최고의 기술과 품질로 고객만족을 극대화 하겠습니다</a:t>
            </a:r>
            <a:r>
              <a:rPr lang="en-US" altLang="ko-KR" sz="1600" dirty="0" smtClean="0">
                <a:solidFill>
                  <a:srgbClr val="0070C0"/>
                </a:solidFill>
                <a:latin typeface="+mj-ea"/>
                <a:ea typeface="+mj-ea"/>
              </a:rPr>
              <a:t>.</a:t>
            </a:r>
          </a:p>
          <a:p>
            <a:pPr lvl="0"/>
            <a:endParaRPr lang="en-US" altLang="ko-KR" sz="1600" dirty="0" smtClean="0">
              <a:solidFill>
                <a:srgbClr val="FF0000"/>
              </a:solidFill>
              <a:latin typeface="HY견고딕" pitchFamily="18" charset="-127"/>
              <a:ea typeface="HY견고딕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당사는 전력 수배전반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, MCC</a:t>
            </a: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반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100" dirty="0" err="1" smtClean="0">
                <a:latin typeface="HY견고딕" pitchFamily="18" charset="-127"/>
                <a:ea typeface="HY견고딕" pitchFamily="18" charset="-127"/>
              </a:rPr>
              <a:t>분전반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100" dirty="0" err="1" smtClean="0">
                <a:latin typeface="HY견고딕" pitchFamily="18" charset="-127"/>
                <a:ea typeface="HY견고딕" pitchFamily="18" charset="-127"/>
              </a:rPr>
              <a:t>자동제어반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중앙 감시반 등을 전문적으로 </a:t>
            </a:r>
            <a:endParaRPr lang="en-US" altLang="ko-KR" sz="1100" dirty="0" smtClean="0">
              <a:latin typeface="HY견고딕" pitchFamily="18" charset="-127"/>
              <a:ea typeface="HY견고딕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제조하는 업체로서 </a:t>
            </a:r>
            <a:r>
              <a:rPr lang="ko-KR" altLang="en-US" sz="1100" dirty="0" err="1" smtClean="0">
                <a:latin typeface="HY견고딕" pitchFamily="18" charset="-127"/>
                <a:ea typeface="HY견고딕" pitchFamily="18" charset="-127"/>
              </a:rPr>
              <a:t>전직원의</a:t>
            </a: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 끊임없는 노력과 열정으로 최상급 품질의 제품만을  </a:t>
            </a:r>
            <a:endParaRPr lang="en-US" altLang="ko-KR" sz="1100" dirty="0">
              <a:latin typeface="HY견고딕" pitchFamily="18" charset="-127"/>
              <a:ea typeface="HY견고딕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생산하여 고객에게 공급하는 것을 기업경영의 최우선 과제라고 생각하고 정진하고 </a:t>
            </a:r>
            <a:endParaRPr lang="en-US" altLang="ko-KR" sz="1100" dirty="0" smtClean="0">
              <a:latin typeface="HY견고딕" pitchFamily="18" charset="-127"/>
              <a:ea typeface="HY견고딕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있습니다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1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1100" dirty="0" smtClean="0"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100" b="1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품질경영방침</a:t>
            </a:r>
            <a:endParaRPr lang="en-US" altLang="ko-KR" sz="1100" b="1" dirty="0" smtClean="0">
              <a:solidFill>
                <a:srgbClr val="0070C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업계 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10</a:t>
            </a: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위권 진입  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/  </a:t>
            </a: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품질의 최고급화  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/  </a:t>
            </a: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고객만족 극대화</a:t>
            </a:r>
            <a:endParaRPr lang="en-US" altLang="ko-KR" sz="1100" dirty="0" smtClean="0"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1100" dirty="0" smtClean="0"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100" b="1" dirty="0" smtClean="0">
                <a:solidFill>
                  <a:srgbClr val="0070C0"/>
                </a:solidFill>
                <a:latin typeface="HY견고딕" pitchFamily="18" charset="-127"/>
                <a:ea typeface="HY견고딕" pitchFamily="18" charset="-127"/>
              </a:rPr>
              <a:t>품질경영목표</a:t>
            </a:r>
            <a:endParaRPr lang="en-US" altLang="ko-KR" sz="1100" b="1" dirty="0" smtClean="0">
              <a:solidFill>
                <a:srgbClr val="0070C0"/>
              </a:solidFill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매출액 연 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30% </a:t>
            </a: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이상 향상  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/  </a:t>
            </a: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생산성 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20% </a:t>
            </a: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향상  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/  </a:t>
            </a: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불량률 제로화 추구</a:t>
            </a:r>
            <a:endParaRPr lang="en-US" altLang="ko-KR" sz="1100" dirty="0" smtClean="0"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1100" dirty="0" smtClean="0">
              <a:latin typeface="HY견고딕" pitchFamily="18" charset="-127"/>
              <a:ea typeface="HY견고딕" pitchFamily="18" charset="-127"/>
            </a:endParaRPr>
          </a:p>
          <a:p>
            <a:pPr algn="ctr">
              <a:lnSpc>
                <a:spcPct val="150000"/>
              </a:lnSpc>
            </a:pPr>
            <a:endParaRPr lang="en-US" altLang="ko-KR" sz="11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endParaRPr lang="en-US" altLang="ko-KR" sz="1100" dirty="0" smtClean="0">
              <a:latin typeface="HY견고딕" pitchFamily="18" charset="-127"/>
              <a:ea typeface="HY견고딕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위와 같은 품질 방침을 실현하기 위해 모든 부문에서의 품질시스템의 제반 규정을 충분히 </a:t>
            </a:r>
            <a:endParaRPr lang="en-US" altLang="ko-KR" sz="1100" dirty="0" smtClean="0">
              <a:latin typeface="HY견고딕" pitchFamily="18" charset="-127"/>
              <a:ea typeface="HY견고딕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숙지하고 이행하고 있으며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, </a:t>
            </a: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무한경쟁 시대에 우리가 영속할 수 있는 길은 오로지 최우수 </a:t>
            </a:r>
            <a:endParaRPr lang="en-US" altLang="ko-KR" sz="1100" dirty="0" smtClean="0">
              <a:latin typeface="HY견고딕" pitchFamily="18" charset="-127"/>
              <a:ea typeface="HY견고딕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품질의 제품 및 부단한 연구개발로 신기술과 신제품을 창조하여 고객 만족 과 고객 </a:t>
            </a:r>
            <a:endParaRPr lang="en-US" altLang="ko-KR" sz="1100" dirty="0" smtClean="0">
              <a:latin typeface="HY견고딕" pitchFamily="18" charset="-127"/>
              <a:ea typeface="HY견고딕" pitchFamily="18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제일주의 방침을 위해 선우기전의 모든 임직원은 항상 노력할 것을 다짐합니다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100" dirty="0" smtClean="0">
              <a:latin typeface="HY견고딕" pitchFamily="18" charset="-127"/>
              <a:ea typeface="HY견고딕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100" dirty="0" smtClean="0">
                <a:latin typeface="HY견고딕" pitchFamily="18" charset="-127"/>
                <a:ea typeface="HY견고딕" pitchFamily="18" charset="-127"/>
              </a:rPr>
              <a:t>감사합니다</a:t>
            </a:r>
            <a:r>
              <a:rPr lang="en-US" altLang="ko-KR" sz="1100" dirty="0" smtClean="0">
                <a:latin typeface="HY견고딕" pitchFamily="18" charset="-127"/>
                <a:ea typeface="HY견고딕" pitchFamily="18" charset="-127"/>
              </a:rPr>
              <a:t>.</a:t>
            </a:r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직사각형 10"/>
          <p:cNvSpPr/>
          <p:nvPr/>
        </p:nvSpPr>
        <p:spPr>
          <a:xfrm>
            <a:off x="5037262" y="8272272"/>
            <a:ext cx="1702948" cy="890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bIns="36000"/>
          <a:lstStyle/>
          <a:p>
            <a:pPr lvl="0" algn="dist">
              <a:lnSpc>
                <a:spcPct val="150000"/>
              </a:lnSpc>
            </a:pPr>
            <a:r>
              <a:rPr lang="ko-KR" altLang="en-US" sz="1100" b="1" dirty="0" smtClean="0">
                <a:solidFill>
                  <a:prstClr val="black"/>
                </a:solidFill>
                <a:latin typeface="HY중고딕" pitchFamily="18" charset="-127"/>
                <a:ea typeface="HY중고딕" pitchFamily="18" charset="-127"/>
              </a:rPr>
              <a:t>선우기전 주식회사  </a:t>
            </a:r>
            <a:endParaRPr lang="en-US" altLang="ko-KR" sz="1100" b="1" dirty="0" smtClean="0">
              <a:solidFill>
                <a:prstClr val="black"/>
              </a:solidFill>
              <a:latin typeface="HY중고딕" pitchFamily="18" charset="-127"/>
              <a:ea typeface="HY중고딕" pitchFamily="18" charset="-127"/>
            </a:endParaRPr>
          </a:p>
          <a:p>
            <a:pPr lvl="0" algn="dist">
              <a:lnSpc>
                <a:spcPct val="150000"/>
              </a:lnSpc>
            </a:pPr>
            <a:r>
              <a:rPr lang="ko-KR" altLang="en-US" sz="1100" dirty="0" smtClean="0">
                <a:solidFill>
                  <a:prstClr val="black"/>
                </a:solidFill>
                <a:latin typeface="HY중고딕" pitchFamily="18" charset="-127"/>
                <a:ea typeface="HY중고딕" pitchFamily="18" charset="-127"/>
              </a:rPr>
              <a:t>대표이사 </a:t>
            </a:r>
            <a:r>
              <a:rPr lang="ko-KR" altLang="en-US" sz="1400" dirty="0" smtClean="0">
                <a:solidFill>
                  <a:prstClr val="black"/>
                </a:solidFill>
                <a:latin typeface="HY견고딕" pitchFamily="18" charset="-127"/>
                <a:ea typeface="HY견고딕" pitchFamily="18" charset="-127"/>
              </a:rPr>
              <a:t>김 현 일</a:t>
            </a:r>
            <a:endParaRPr lang="en-US" altLang="ko-KR" sz="1400" dirty="0" smtClean="0">
              <a:solidFill>
                <a:prstClr val="black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4512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57777920"/>
              </p:ext>
            </p:extLst>
          </p:nvPr>
        </p:nvGraphicFramePr>
        <p:xfrm>
          <a:off x="669852" y="2658317"/>
          <a:ext cx="6400799" cy="7051628"/>
        </p:xfrm>
        <a:graphic>
          <a:graphicData uri="http://schemas.openxmlformats.org/drawingml/2006/table">
            <a:tbl>
              <a:tblPr/>
              <a:tblGrid>
                <a:gridCol w="839971"/>
                <a:gridCol w="999461"/>
                <a:gridCol w="1031358"/>
                <a:gridCol w="2137144"/>
                <a:gridCol w="1392865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2012. 03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삼성전자 가전  브라질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HV,LV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2012. 03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삼성전자 가전  필리핀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2014. 11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삼성중공업 나이지리아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HV,LV,MCC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8886" y="2178286"/>
            <a:ext cx="5827713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_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삼성중공</a:t>
            </a:r>
            <a:r>
              <a:rPr lang="ko-KR" altLang="en-US" sz="16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업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해외사업장</a:t>
            </a:r>
            <a:endParaRPr lang="en-US" altLang="ko-KR" sz="1600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357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4512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25429036"/>
              </p:ext>
            </p:extLst>
          </p:nvPr>
        </p:nvGraphicFramePr>
        <p:xfrm>
          <a:off x="669852" y="2658317"/>
          <a:ext cx="6400799" cy="7051628"/>
        </p:xfrm>
        <a:graphic>
          <a:graphicData uri="http://schemas.openxmlformats.org/drawingml/2006/table">
            <a:tbl>
              <a:tblPr/>
              <a:tblGrid>
                <a:gridCol w="839971"/>
                <a:gridCol w="999461"/>
                <a:gridCol w="1031358"/>
                <a:gridCol w="2137144"/>
                <a:gridCol w="1392865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2014. 11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en-US" altLang="ko-KR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SDBN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V – PJT(15K)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r>
                        <a:rPr 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,MCP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2014. 11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en-US" altLang="ko-KR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동은엔지니어링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SDBN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V – PJT(15K)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r>
                        <a:rPr 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,MCP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2014. 12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en-US" altLang="ko-KR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㈜신보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SEVT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D - PJT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2015. 01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㈜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지엔씨에너지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SEVT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0" i="0" u="none" strike="noStrike" baseline="0" dirty="0" err="1" smtClean="0">
                          <a:latin typeface="굴림" pitchFamily="50" charset="-127"/>
                          <a:ea typeface="굴림" pitchFamily="50" charset="-127"/>
                        </a:rPr>
                        <a:t>다이캐스팅</a:t>
                      </a:r>
                      <a:endParaRPr lang="en-US" altLang="ko-KR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MCP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2015. 02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SDBN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V – PJT(30K)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,MCP</a:t>
                      </a:r>
                      <a:endParaRPr lang="en-US" altLang="ko-KR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2015. 02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동은엔지니어링</a:t>
                      </a:r>
                      <a:endParaRPr lang="en-US" altLang="ko-KR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SDBN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V – PJT(30K)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,MCP</a:t>
                      </a:r>
                      <a:endParaRPr lang="en-US" altLang="ko-KR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2015. 03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SEVT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3D GLASS 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2015.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03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동은엔지니어링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SEVT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3D GLASS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DP,MCP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2015. 05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청암기업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SEVT 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부품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동 건설공사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(4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공구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DP,MCP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2015. 05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미동이엔씨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SEVT 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부품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동 건설공사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(4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공구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DP,MCP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2015. 07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SDV 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현장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(45K)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2015. 07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동은엔지니어링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SDV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현장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(45K)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2015. 07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㈜신보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SEVT  WWT SYSTEM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MCP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2015. 11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지엔씨에너지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SDV V2-PJT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MCP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2015. 12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SDV 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현장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(60K)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2016.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01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두원개발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㈜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SDV V2 PJT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22514" y="2178286"/>
            <a:ext cx="6564085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_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삼성물산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삼성디스플레이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)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해외사업장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xmlns="" val="3556986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4512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38788413"/>
              </p:ext>
            </p:extLst>
          </p:nvPr>
        </p:nvGraphicFramePr>
        <p:xfrm>
          <a:off x="669852" y="2658317"/>
          <a:ext cx="6400799" cy="7051628"/>
        </p:xfrm>
        <a:graphic>
          <a:graphicData uri="http://schemas.openxmlformats.org/drawingml/2006/table">
            <a:tbl>
              <a:tblPr/>
              <a:tblGrid>
                <a:gridCol w="839971"/>
                <a:gridCol w="999461"/>
                <a:gridCol w="1031358"/>
                <a:gridCol w="2137144"/>
                <a:gridCol w="1392865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2016. 03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en-US" altLang="ko-KR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SDV V2 PJT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2016. 03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en-US" altLang="ko-KR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동은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ENG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SDV V3 PJT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2016. 08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en-US" altLang="ko-KR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동은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ENG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SDV V3 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기숙사 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PJT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2016. 09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동은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ENG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SDV V2 PJT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2016. 10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신보㈜</a:t>
                      </a:r>
                      <a:endParaRPr lang="en-US" altLang="ko-KR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SDV V3 PJT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DP, DUCT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2016. 11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삼성물산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두원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EFC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SDV V3 PJT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DP, DUCT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70264" y="2178286"/>
            <a:ext cx="6616336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_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삼성물산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삼성디스플레이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)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해외사업장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xmlns="" val="352366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4512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79216882"/>
              </p:ext>
            </p:extLst>
          </p:nvPr>
        </p:nvGraphicFramePr>
        <p:xfrm>
          <a:off x="669852" y="2658317"/>
          <a:ext cx="6400799" cy="7051628"/>
        </p:xfrm>
        <a:graphic>
          <a:graphicData uri="http://schemas.openxmlformats.org/drawingml/2006/table">
            <a:tbl>
              <a:tblPr/>
              <a:tblGrid>
                <a:gridCol w="839971"/>
                <a:gridCol w="999461"/>
                <a:gridCol w="1031358"/>
                <a:gridCol w="2137144"/>
                <a:gridCol w="1392865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2014. 10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LG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전자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비젼엔지니어링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브라질 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LG 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가전공장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HV,LV,MCC,DP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2015.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03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인터콘티넨탈</a:t>
                      </a:r>
                      <a:endParaRPr lang="en-US" altLang="ko-KR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앙골라 방직공장</a:t>
                      </a:r>
                      <a:endParaRPr lang="en-US" altLang="ko-KR" sz="1000" b="0" i="0" u="none" strike="noStrike" baseline="0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2016. 09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적도기니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적도기니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레지던스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아쥴빌라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2016. 09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적도기니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적도기니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몽고모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공항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2017. 12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한솔테크닉스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우비전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베트남 한솔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테크닉스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공사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2018. 03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아이커머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아이커머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INDIA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삼성전자 현장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2018. 03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아이커머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아이커머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라오스 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PROJECT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2018. 07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아이마켓코리아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아이마켓코리아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브라질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마나우스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삼성전자 현장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2018. 11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아이커머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아이커머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베트남 하노이 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DC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분전반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설치공사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DP,DUCT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2018. 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12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비전 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ENG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비전 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ENG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브라질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마나우스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LG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전자 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공장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HV,TR,LV,DP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8886" y="2178286"/>
            <a:ext cx="5827713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_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해외사업장</a:t>
            </a:r>
            <a:endParaRPr lang="en-US" altLang="ko-KR" sz="1600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967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5383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258886" y="2178286"/>
            <a:ext cx="5827713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_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관급공사</a:t>
            </a:r>
            <a:endParaRPr lang="en-US" altLang="ko-KR" sz="1600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7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22621387"/>
              </p:ext>
            </p:extLst>
          </p:nvPr>
        </p:nvGraphicFramePr>
        <p:xfrm>
          <a:off x="640080" y="2658317"/>
          <a:ext cx="6419939" cy="7051628"/>
        </p:xfrm>
        <a:graphic>
          <a:graphicData uri="http://schemas.openxmlformats.org/drawingml/2006/table">
            <a:tbl>
              <a:tblPr/>
              <a:tblGrid>
                <a:gridCol w="834269"/>
                <a:gridCol w="960502"/>
                <a:gridCol w="1078205"/>
                <a:gridCol w="2382699"/>
                <a:gridCol w="1164264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2015. 07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안산시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안산시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와동가압장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변압기 교체공사 관급자재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2016. 07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성남시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성남시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성남중앙지하상가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MCC,DP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2017. 12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화성시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화성시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매화궁평간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가압장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전기설비 관급자재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l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정남면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보통리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가압장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공사 관급자재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INVERTER,PLC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2018. 07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화성시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화성시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맑은물사업소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서신면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전곡리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일원가압장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전기설비공사 관급자재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INVERTER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420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5383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1258886" y="2178286"/>
            <a:ext cx="5827713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자재</a:t>
            </a:r>
            <a:r>
              <a:rPr lang="en-US" altLang="ko-KR" sz="1600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_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한국수력원자력</a:t>
            </a:r>
            <a:endParaRPr lang="en-US" altLang="ko-KR" sz="1600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  <p:graphicFrame>
        <p:nvGraphicFramePr>
          <p:cNvPr id="7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380789583"/>
              </p:ext>
            </p:extLst>
          </p:nvPr>
        </p:nvGraphicFramePr>
        <p:xfrm>
          <a:off x="640080" y="2658317"/>
          <a:ext cx="6419939" cy="7051628"/>
        </p:xfrm>
        <a:graphic>
          <a:graphicData uri="http://schemas.openxmlformats.org/drawingml/2006/table">
            <a:tbl>
              <a:tblPr/>
              <a:tblGrid>
                <a:gridCol w="834269"/>
                <a:gridCol w="960502"/>
                <a:gridCol w="1078205"/>
                <a:gridCol w="2382699"/>
                <a:gridCol w="1164264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2016. 03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한국수력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원자력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한국수력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원자력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삼랑진양수발전소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자재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2016. 04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한국수력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원자력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한국수력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원자력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산청양수발전소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자재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228600" marR="0" indent="-22860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2016"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05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한국수력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원자력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한국수력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원자력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산청양수발전소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,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진동감시설비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자재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3828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2770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258886" y="2178286"/>
            <a:ext cx="5827713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(1)</a:t>
            </a:r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89073570"/>
              </p:ext>
            </p:extLst>
          </p:nvPr>
        </p:nvGraphicFramePr>
        <p:xfrm>
          <a:off x="927463" y="2658317"/>
          <a:ext cx="6111290" cy="7051628"/>
        </p:xfrm>
        <a:graphic>
          <a:graphicData uri="http://schemas.openxmlformats.org/drawingml/2006/table">
            <a:tbl>
              <a:tblPr/>
              <a:tblGrid>
                <a:gridCol w="765678"/>
                <a:gridCol w="1274786"/>
                <a:gridCol w="969725"/>
                <a:gridCol w="2063135"/>
                <a:gridCol w="1037966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2010. 09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대한주택공사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두원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EFC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오산세교 아파트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EHV,TR,LV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2010. 11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SDI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울산삼성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SDI </a:t>
                      </a:r>
                      <a:r>
                        <a:rPr lang="ko-KR" altLang="en-US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신축공사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2010. 11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강북 삼성병원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강북 삼성병원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신관동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리모델링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 공사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2010. 11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GS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0" i="0" u="none" strike="noStrike" baseline="0" dirty="0" err="1" smtClean="0">
                          <a:latin typeface="굴림" pitchFamily="50" charset="-127"/>
                          <a:ea typeface="굴림" pitchFamily="50" charset="-127"/>
                        </a:rPr>
                        <a:t>칼텍스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GS</a:t>
                      </a:r>
                      <a:r>
                        <a:rPr lang="en-US" altLang="ko-KR" sz="1000" b="0" i="0" u="none" strike="noStrike" baseline="0" dirty="0" smtClean="0"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b="0" i="0" u="none" strike="noStrike" baseline="0" dirty="0" err="1" smtClean="0">
                          <a:latin typeface="굴림" pitchFamily="50" charset="-127"/>
                          <a:ea typeface="굴림" pitchFamily="50" charset="-127"/>
                        </a:rPr>
                        <a:t>칼텍스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여수 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GS </a:t>
                      </a:r>
                      <a:r>
                        <a:rPr lang="ko-KR" altLang="en-US" sz="1000" b="0" i="0" u="none" strike="noStrike" dirty="0" err="1" smtClean="0">
                          <a:latin typeface="굴림" pitchFamily="50" charset="-127"/>
                          <a:ea typeface="굴림" pitchFamily="50" charset="-127"/>
                        </a:rPr>
                        <a:t>칼텍스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EHV,TR,LV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2010. 12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삼성생명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대명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GEC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태평로빌딩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26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층 개조공사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 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2011. 02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강북삼성병원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두원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EFC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본관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,</a:t>
                      </a: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신관</a:t>
                      </a:r>
                      <a:endParaRPr lang="ko-KR" altLang="en-US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kumimoji="1" lang="ko-KR" alt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2011. 06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대명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GEC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수원 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ICT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신축공사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DP,MCP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2011. 06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신세계건설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부산서면 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E-MART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리모델링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공사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2011. 06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현대제철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당진 공장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2011. 10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대명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GEC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대덕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전산센터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2011. 10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동부제철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동부제철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당진 공장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2011. 10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현대제철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당진 공장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2011. 10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한국전력공사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한국전력공사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중부건설단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상당흥덕 국사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S/S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, </a:t>
                      </a:r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PP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2011. 12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강북삼성병원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강북삼성병원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당뇨동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MCC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MCC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2011. 12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에버랜드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사파리 증축공사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2012. 01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서울대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서울대 </a:t>
                      </a:r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바이오그린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TR, LV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6326" y="806484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575730790"/>
              </p:ext>
            </p:extLst>
          </p:nvPr>
        </p:nvGraphicFramePr>
        <p:xfrm>
          <a:off x="946298" y="2662550"/>
          <a:ext cx="6103088" cy="7051628"/>
        </p:xfrm>
        <a:graphic>
          <a:graphicData uri="http://schemas.openxmlformats.org/drawingml/2006/table">
            <a:tbl>
              <a:tblPr/>
              <a:tblGrid>
                <a:gridCol w="865642"/>
                <a:gridCol w="1048218"/>
                <a:gridCol w="1095153"/>
                <a:gridCol w="2105248"/>
                <a:gridCol w="988827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2012. 03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현대제철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두원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EFC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당진공장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2012. 04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에버랜드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두원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EFC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에버랜드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사파리 증축공사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MCP,DP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2012. 04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호텔신라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두원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EFC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호텔신라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개보수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공사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MCP,DP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2012. 04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GS</a:t>
                      </a:r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칼텍스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GS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칼텍스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GS</a:t>
                      </a:r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칼텍스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석화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1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팀 공장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TR</a:t>
                      </a:r>
                      <a:r>
                        <a:rPr lang="en-US" altLang="en-US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PNL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2012. 05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동부제철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동부제철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당진공장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MCP,DP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2012. 06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에버랜드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두원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EFC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에버랜드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사파리 증축공사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MCC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2012. 09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두원</a:t>
                      </a:r>
                      <a:r>
                        <a:rPr lang="en-US" altLang="ko-KR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EFC</a:t>
                      </a:r>
                      <a:endParaRPr lang="ko-KR" altLang="en-US" sz="1000" b="0" i="0" u="none" strike="noStrike" dirty="0" smtClean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삼성전기 조치원 </a:t>
                      </a:r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리모델링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MCP,DP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2012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. 10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삼성전기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재룡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삼성전기 수원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리모델링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TR PNL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2012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. 12</a:t>
                      </a: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대명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GEC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전산센터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대덕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HV,LV.MCP,DP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2013. 01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 </a:t>
                      </a:r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SDI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대명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GEC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 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SDI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기흥 연구소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2013. 03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현대제철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화성공장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신축공사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MCP,DP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2013. 04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현대제철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하이스코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신축공사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MCP,DP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2013. 04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현대제철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후판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공장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증설공사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MCP,DP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2013. 05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현대제철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화성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인프라 구축공사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2013. 05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호텔신라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호텔신라 </a:t>
                      </a:r>
                      <a:r>
                        <a:rPr lang="ko-KR" altLang="en-US" sz="1000" b="0" i="0" u="none" strike="noStrike" kern="1200" dirty="0" err="1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리모델링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공사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MCP,DP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. 05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우진기전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 </a:t>
                      </a:r>
                      <a:r>
                        <a:rPr lang="ko-KR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멀티 캠퍼스 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HV,LV,MCC</a:t>
                      </a: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58886" y="2178286"/>
            <a:ext cx="5827713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(2)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5383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96429907"/>
              </p:ext>
            </p:extLst>
          </p:nvPr>
        </p:nvGraphicFramePr>
        <p:xfrm>
          <a:off x="914400" y="2658317"/>
          <a:ext cx="6145617" cy="7051628"/>
        </p:xfrm>
        <a:graphic>
          <a:graphicData uri="http://schemas.openxmlformats.org/drawingml/2006/table">
            <a:tbl>
              <a:tblPr/>
              <a:tblGrid>
                <a:gridCol w="867488"/>
                <a:gridCol w="954237"/>
                <a:gridCol w="1003807"/>
                <a:gridCol w="2177542"/>
                <a:gridCol w="1142543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2014. 06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대명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GEC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수원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ICT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센터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PDU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2014. 07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대명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GEC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과천전산센터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PDU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2014. 07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중선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ITC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상암동 전산센터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PDU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2014. 10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호텔신라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호텔신라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리모델링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공사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DP,MCP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</a:t>
                      </a:r>
                      <a:r>
                        <a:rPr lang="en-US" altLang="ko-KR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10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두리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상암센터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PDU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2014. 11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현대제철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현대제철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철분말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공장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2014. 11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대명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GEC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SDS </a:t>
                      </a:r>
                      <a:r>
                        <a:rPr lang="ko-KR" altLang="en-US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과천센터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PDU,MCC,DP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2014. 11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국민연금공단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우진기전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국민연금공단 전주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IT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센터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DP,MCP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2014. 12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대명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GEC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과천센터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옥외반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2014. 12</a:t>
                      </a: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순천대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대륙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순천대 전원공급 장치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PDU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</a:t>
                      </a:r>
                      <a:r>
                        <a:rPr lang="en-US" altLang="ko-KR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01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우진기전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구미전산 센터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,PDU,HV,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LV,TR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2015. 01</a:t>
                      </a:r>
                      <a:endParaRPr lang="en-US" altLang="ko-KR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축협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청암기업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김해축협 신축공사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MCC,MCP</a:t>
                      </a:r>
                      <a:endParaRPr lang="en-US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2015. 02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두리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상암동 전산센터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PDU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</a:t>
                      </a:r>
                      <a:r>
                        <a:rPr lang="en-US" altLang="ko-KR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02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국민연금공단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㈜피닉스코리아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국민연금공단 전주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IT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센터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</a:t>
                      </a:r>
                      <a:r>
                        <a:rPr lang="en-US" altLang="ko-KR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02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어니언소프트웨어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상암 센터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DP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2015. 04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삼성생명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강북삼성병원 신관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HV,LV,DP,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MCP,TR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8886" y="2178286"/>
            <a:ext cx="5827713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(3)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5383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90603073"/>
              </p:ext>
            </p:extLst>
          </p:nvPr>
        </p:nvGraphicFramePr>
        <p:xfrm>
          <a:off x="759841" y="2658317"/>
          <a:ext cx="6300178" cy="7051628"/>
        </p:xfrm>
        <a:graphic>
          <a:graphicData uri="http://schemas.openxmlformats.org/drawingml/2006/table">
            <a:tbl>
              <a:tblPr/>
              <a:tblGrid>
                <a:gridCol w="818706"/>
                <a:gridCol w="974153"/>
                <a:gridCol w="1181100"/>
                <a:gridCol w="2316126"/>
                <a:gridCol w="1010093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2015. 04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삼성생명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에스티엔비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삼성생명 태평로 사옥 그린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리모델링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2015. 05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삼성홈이엔씨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삼성홈이엔씨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강일 노유자 시설 신축현장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HV,LV,MCC,</a:t>
                      </a:r>
                    </a:p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2015. 06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</a:t>
                      </a:r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SDS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EP KOREA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상암 전산센터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UPS UBPLINE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LV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2015. 06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신세계건설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일신전업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신세계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동대구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복합환승센터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2015. 06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하워드존슨호텔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청암기업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제주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하워드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존슨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호텔 신축공사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HV,LV,MCC,DP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2015. 07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삼성생명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보광이엔씨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익산빌딩 냉동기 변압기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LV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2015. 07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건강보험공단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피닉스코리아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원주 건강보험심사평가원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ICT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센터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DP,PDU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2015. 07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CJ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건설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CJ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건설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웨딩그룹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위더스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(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영등포점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)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신축공사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2015. 07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삼성생명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에스티엔비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태평로빌딩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</a:t>
                      </a:r>
                      <a:r>
                        <a:rPr lang="ko-KR" altLang="en-US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09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삼성생명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지티일렉콘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여의도 삼성생명 빌딩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분전반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교체공사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2015. 09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삼성생명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경우전기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삼성생명 창원빌딩 전기설비 보수공사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HV,LV,MCP,DP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2015. 10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신세계건설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신세계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동대구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복합환승센터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2015. 11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삼성종합기술원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삼성물산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종합기술원 슈퍼컴퓨터 증설공사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HV,LV,MCC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2015. 12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삼성생명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비젼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엔지니어링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에이스타워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수변전설비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교체공사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 </a:t>
                      </a:r>
                      <a:r>
                        <a:rPr lang="en-US" altLang="ko-KR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01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삼성생명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일렉파워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미아빌딩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MCC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2016. 03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세종청사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피닉스코리아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국민안전처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세종청사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8886" y="2178286"/>
            <a:ext cx="5827713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xmlns="" val="419128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4" name="제목 8"/>
          <p:cNvSpPr>
            <a:spLocks noGrp="1"/>
          </p:cNvSpPr>
          <p:nvPr>
            <p:ph type="title"/>
          </p:nvPr>
        </p:nvSpPr>
        <p:spPr>
          <a:xfrm>
            <a:off x="4689484" y="813641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회사개요</a:t>
            </a:r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69517279"/>
              </p:ext>
            </p:extLst>
          </p:nvPr>
        </p:nvGraphicFramePr>
        <p:xfrm>
          <a:off x="1889430" y="2644652"/>
          <a:ext cx="5133162" cy="5236720"/>
        </p:xfrm>
        <a:graphic>
          <a:graphicData uri="http://schemas.openxmlformats.org/drawingml/2006/table">
            <a:tbl>
              <a:tblPr firstRow="1" bandRow="1"/>
              <a:tblGrid>
                <a:gridCol w="1696544"/>
                <a:gridCol w="3436618"/>
              </a:tblGrid>
              <a:tr h="42156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법인명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선우기전 주식회사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156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사업자등록번호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122-86-12552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156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법인등록번호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120111-0542341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156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대표이사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김 현 일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156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주소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경기도 </a:t>
                      </a:r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화성시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</a:t>
                      </a:r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남양읍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</a:t>
                      </a:r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신남로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63-44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156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임직원수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23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명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156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자본금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500,000,000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원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156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연락처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TEL 031-763-1200  FAX 031-763-1217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156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이메일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swe1302@hanmail.net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156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업태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제조업 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, 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건설업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, 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도매 및 소매업</a:t>
                      </a: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21564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종목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수배전반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/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전기자동제어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,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전기공사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/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정보통신공사</a:t>
                      </a: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수질분석설비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/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플랜트자재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94176">
                <a:tc>
                  <a:txBody>
                    <a:bodyPr/>
                    <a:lstStyle/>
                    <a:p>
                      <a:pPr marL="0" algn="ctr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특허보유현황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-95250" algn="l" defTabSz="914400" rtl="0" eaLnBrk="1" latinLnBrk="1" hangingPunct="1">
                        <a:buFont typeface="Arial" pitchFamily="34" charset="0"/>
                        <a:buChar char="•"/>
                      </a:pPr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적층형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</a:t>
                      </a:r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무정전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</a:t>
                      </a:r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활선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교체 모듈 </a:t>
                      </a:r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킷</a:t>
                      </a: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  <a:p>
                      <a:pPr marL="95250" indent="-95250" algn="l" defTabSz="914400" rtl="0" eaLnBrk="1" latinLnBrk="1" hangingPunct="1">
                        <a:buFont typeface="Arial" pitchFamily="34" charset="0"/>
                        <a:buChar char="•"/>
                      </a:pP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  <a:p>
                      <a:pPr marL="95250" indent="-95250" algn="l" defTabSz="914400" rtl="0" eaLnBrk="1" latinLnBrk="1" hangingPunct="1">
                        <a:buFont typeface="Arial" pitchFamily="34" charset="0"/>
                        <a:buChar char="•"/>
                      </a:pP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기능성 </a:t>
                      </a:r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활선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교체 모듈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5383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38145926"/>
              </p:ext>
            </p:extLst>
          </p:nvPr>
        </p:nvGraphicFramePr>
        <p:xfrm>
          <a:off x="759841" y="2658317"/>
          <a:ext cx="6300178" cy="7051628"/>
        </p:xfrm>
        <a:graphic>
          <a:graphicData uri="http://schemas.openxmlformats.org/drawingml/2006/table">
            <a:tbl>
              <a:tblPr/>
              <a:tblGrid>
                <a:gridCol w="818706"/>
                <a:gridCol w="974153"/>
                <a:gridCol w="1181100"/>
                <a:gridCol w="2316126"/>
                <a:gridCol w="1010093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2016. 03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삼성생명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보광이엔씨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일원동 삼성병원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2016. 04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삼성전기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광명전기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P-4 PJT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2016. 05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CJ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건설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두원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EFC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광교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CJ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바이오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연구동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2016. 06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한전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KPS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한전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KPS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나주 한전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KPS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2016. 08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인천공항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피닉스코리아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인천공항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2016. 09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남양주시청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피닉스코리아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남양주시청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2017. 05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동은엔지니어링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동은엔지니어링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타이응위엔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기숙사 개선공사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2017. 06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삼성전자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에스원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(S1)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전자 연구단지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P1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동 증설공사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TR,LV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2017. 08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대명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GEC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대명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GEC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사내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체험장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수배전반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HV,LV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2017. 12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현명에엔씨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EP KOREA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울산 주물공장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E.S.S</a:t>
                      </a:r>
                      <a:r>
                        <a:rPr lang="en-US" altLang="ko-KR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배전반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EHV,TR,LV,DP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2017. 12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현명이엔씨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대명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GEC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KT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김해연수원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UPS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개선공사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LV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2018. 04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현명이엔씨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EP KOREA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대전시청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E.S.S</a:t>
                      </a:r>
                      <a:r>
                        <a:rPr lang="en-US" altLang="ko-KR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배전반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LV,TR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2018. 04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㈜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웨스코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㈜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웨스코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중국 전압보상장치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MBP PJT</a:t>
                      </a: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LV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2018. 06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현명이엔씨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EP KOREA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성남운동장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E.S.S</a:t>
                      </a:r>
                      <a:r>
                        <a:rPr lang="en-US" altLang="ko-KR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배전반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LV,DP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2018. 09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현명이엔씨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EP KOREA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울산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E.S.S</a:t>
                      </a:r>
                      <a:r>
                        <a:rPr lang="en-US" altLang="ko-KR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배전반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TR,LV,DP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2018. 12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현명이엔씨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EP KOREA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대전 유성구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KISTI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E.S.S</a:t>
                      </a:r>
                      <a:r>
                        <a:rPr lang="en-US" altLang="ko-KR" sz="1000" b="0" i="0" u="none" strike="noStrike" kern="1200" baseline="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baseline="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배전반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HV,TR,LV,DP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8886" y="2178286"/>
            <a:ext cx="5827713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(5)</a:t>
            </a:r>
          </a:p>
        </p:txBody>
      </p:sp>
    </p:spTree>
    <p:extLst>
      <p:ext uri="{BB962C8B-B14F-4D97-AF65-F5344CB8AC3E}">
        <p14:creationId xmlns:p14="http://schemas.microsoft.com/office/powerpoint/2010/main" xmlns="" val="26174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5383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38145926"/>
              </p:ext>
            </p:extLst>
          </p:nvPr>
        </p:nvGraphicFramePr>
        <p:xfrm>
          <a:off x="759841" y="2658317"/>
          <a:ext cx="6300178" cy="7051628"/>
        </p:xfrm>
        <a:graphic>
          <a:graphicData uri="http://schemas.openxmlformats.org/drawingml/2006/table">
            <a:tbl>
              <a:tblPr/>
              <a:tblGrid>
                <a:gridCol w="818706"/>
                <a:gridCol w="974153"/>
                <a:gridCol w="1181100"/>
                <a:gridCol w="2316126"/>
                <a:gridCol w="1010093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납 품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 사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품  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2018. 12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㈜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카스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㈜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카스</a:t>
                      </a: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SK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건설</a:t>
                      </a: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고성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하이발전소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수처리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설비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수처리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제어반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2018. 12</a:t>
                      </a:r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녹색드림 협동조합</a:t>
                      </a: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거암썬</a:t>
                      </a:r>
                      <a:r>
                        <a:rPr lang="ko-KR" altLang="en-US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 태양광 발전소 </a:t>
                      </a:r>
                      <a:r>
                        <a:rPr lang="ko-KR" altLang="en-US" sz="1000" b="0" i="0" u="none" strike="noStrike" kern="1200" dirty="0" err="1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배전반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kern="1200" dirty="0" smtClean="0">
                          <a:solidFill>
                            <a:schemeClr val="tx1"/>
                          </a:solidFill>
                          <a:latin typeface="굴림" pitchFamily="50" charset="-127"/>
                          <a:ea typeface="굴림" pitchFamily="50" charset="-127"/>
                          <a:cs typeface="+mn-cs"/>
                        </a:rPr>
                        <a:t>HV,TR,LV</a:t>
                      </a: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/>
                      <a:endParaRPr lang="ko-KR" altLang="en-US" sz="1000" b="0" i="0" u="none" strike="noStrike" kern="1200" dirty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marL="0" marR="0" indent="0" algn="ctr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altLang="ko-KR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8886" y="2178286"/>
            <a:ext cx="5827713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배전반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,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600" dirty="0" err="1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분전반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주요납품실적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(6)</a:t>
            </a:r>
            <a:endParaRPr lang="en-US" altLang="ko-KR" sz="1600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74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5383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38145926"/>
              </p:ext>
            </p:extLst>
          </p:nvPr>
        </p:nvGraphicFramePr>
        <p:xfrm>
          <a:off x="759840" y="2658317"/>
          <a:ext cx="6555359" cy="6644348"/>
        </p:xfrm>
        <a:graphic>
          <a:graphicData uri="http://schemas.openxmlformats.org/drawingml/2006/table">
            <a:tbl>
              <a:tblPr/>
              <a:tblGrid>
                <a:gridCol w="929260"/>
                <a:gridCol w="1038860"/>
                <a:gridCol w="3495040"/>
                <a:gridCol w="1092199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시 공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비  고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2015-07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latin typeface="굴림" pitchFamily="50" charset="-127"/>
                          <a:ea typeface="굴림" pitchFamily="50" charset="-127"/>
                        </a:rPr>
                        <a:t>거제조선소 노후변전소 설비교체공사</a:t>
                      </a:r>
                      <a:endParaRPr lang="en-US" altLang="ko-KR" sz="1000" b="0" i="0" u="none" strike="noStrike" dirty="0"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2017-06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삼성전기㈜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변전실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노후 </a:t>
                      </a:r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저압반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교체</a:t>
                      </a:r>
                      <a:r>
                        <a:rPr lang="ko-KR" altLang="en-US" sz="1000" b="0" i="0" u="none" strike="noStrike" baseline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전기공사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2018-04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삼성전기㈜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B4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동 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440V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변압기 증설 전기공사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2018-06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삼성전기㈜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1,2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단지 </a:t>
                      </a:r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특고압반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(6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면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교체 전기공사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2018-06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삼성전기㈜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B1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동 </a:t>
                      </a:r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변전실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노후 변압기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(2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대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)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교체 전기공사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2018-08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제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1 154kV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변전소 </a:t>
                      </a:r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배전반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Overhaul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등 설비보완 전기공사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2018-09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삼성중공업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SC12561 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현장변전소 설비 </a:t>
                      </a:r>
                      <a:r>
                        <a:rPr lang="ko-KR" altLang="en-US" sz="1000" b="0" i="0" u="none" strike="noStrike" dirty="0" err="1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공동구</a:t>
                      </a:r>
                      <a:r>
                        <a:rPr lang="ko-KR" altLang="en-US" sz="1000" b="0" i="0" u="none" strike="noStrike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고압케이블 교체 전기공사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8886" y="2178286"/>
            <a:ext cx="5827713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전기공사 주요시공실적</a:t>
            </a:r>
            <a:r>
              <a:rPr lang="en-US" altLang="ko-KR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_</a:t>
            </a:r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삼성계열사</a:t>
            </a:r>
            <a:endParaRPr lang="en-US" altLang="ko-KR" sz="1600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74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제목 6"/>
          <p:cNvSpPr>
            <a:spLocks noGrp="1"/>
          </p:cNvSpPr>
          <p:nvPr>
            <p:ph type="title"/>
          </p:nvPr>
        </p:nvSpPr>
        <p:spPr>
          <a:xfrm>
            <a:off x="4689484" y="815383"/>
            <a:ext cx="2316984" cy="367692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주요실적</a:t>
            </a:r>
          </a:p>
        </p:txBody>
      </p:sp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23" name="Group 4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38145926"/>
              </p:ext>
            </p:extLst>
          </p:nvPr>
        </p:nvGraphicFramePr>
        <p:xfrm>
          <a:off x="759840" y="2658317"/>
          <a:ext cx="6555359" cy="7866188"/>
        </p:xfrm>
        <a:graphic>
          <a:graphicData uri="http://schemas.openxmlformats.org/drawingml/2006/table">
            <a:tbl>
              <a:tblPr/>
              <a:tblGrid>
                <a:gridCol w="929260"/>
                <a:gridCol w="1219200"/>
                <a:gridCol w="3314700"/>
                <a:gridCol w="1092199"/>
              </a:tblGrid>
              <a:tr h="5351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시 공</a:t>
                      </a:r>
                    </a:p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년 도</a:t>
                      </a:r>
                    </a:p>
                  </a:txBody>
                  <a:tcPr marL="36000" marR="36000" marT="36000" marB="36000" anchor="ctr" anchorCtr="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발  주  처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공 사 명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굴림" pitchFamily="50" charset="-127"/>
                          <a:ea typeface="굴림" pitchFamily="50" charset="-127"/>
                        </a:rPr>
                        <a:t>비  고</a:t>
                      </a:r>
                    </a:p>
                  </a:txBody>
                  <a:tcPr marL="36000" marR="36000" marT="36000" marB="36000" anchor="ctr" anchorCtr="1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2017-10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청소년야영장</a:t>
                      </a:r>
                      <a:b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</a:b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운영본부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광주 청소년 수련원 전기진단검사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2017-11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삼화콘덴서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소성실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Lay out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전기공사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2017-11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EP KOREA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KT LED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조명기구 교체공사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2018-01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동양비엠에스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파주운정지구 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A27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블럭 공동주택 신축공사 배관배선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EP KOREA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KT LED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조명기구 교체공사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EP KOREA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부산주공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공장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/2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공장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ESS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설비공사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EP KOREA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이화여대 중앙도서관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LED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조명기구 교체 작업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EP KOREA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파인에비뉴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LED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조명기구 교체공사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아성전기㈜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부천 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오정물류센터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메탈히터 전원설비공사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아성전기㈜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평택 삼성물산부속창고 메탈히터 전원설비공사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근우이엔비</a:t>
                      </a:r>
                      <a:b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</a:b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주식회사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대구은행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UPS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간선공사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근우이엔비</a:t>
                      </a:r>
                      <a:b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</a:b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주식회사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현대백화점 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무역센터점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6F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전기공사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2018-05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EP KOREA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대전시청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ESS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설비 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근우이엔비</a:t>
                      </a:r>
                      <a:b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</a:b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주식회사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현대백화점 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킨텍스점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B1F 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식품관 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확장리뉴얼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전기공사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EP KOREA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동희오토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ESS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설비 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2018-06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EP KOREA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성남시청 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탄천종합운동장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ESS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설비 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2018-07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아성전기㈜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옥산 </a:t>
                      </a:r>
                      <a:r>
                        <a:rPr lang="en-US" altLang="ko-KR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LG</a:t>
                      </a:r>
                      <a:r>
                        <a:rPr lang="ko-KR" altLang="en-US" sz="1000" b="0" i="0" u="none" strike="noStrike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하우시스창호공장 메탈히터 전원설비공사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28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2018-08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근우이엔비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/>
                      </a:r>
                      <a:b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</a:b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주식회사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현대백화점 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킨텍스점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8F </a:t>
                      </a:r>
                      <a:r>
                        <a:rPr lang="ko-KR" altLang="en-US" sz="1000" b="0" i="0" u="none" strike="noStrike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오픈다이닝</a:t>
                      </a:r>
                      <a:r>
                        <a:rPr lang="ko-KR" altLang="en-US" sz="1000" b="0" i="0" u="none" strike="noStrike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전기공사</a:t>
                      </a:r>
                    </a:p>
                  </a:txBody>
                  <a:tcPr marL="0" marR="0" marT="0" marB="0"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000" b="0" i="0" u="none" strike="noStrike" kern="1200" dirty="0" smtClean="0">
                        <a:solidFill>
                          <a:schemeClr val="tx1"/>
                        </a:solidFill>
                        <a:latin typeface="굴림" pitchFamily="50" charset="-127"/>
                        <a:ea typeface="굴림" pitchFamily="50" charset="-127"/>
                        <a:cs typeface="+mn-cs"/>
                      </a:endParaRPr>
                    </a:p>
                  </a:txBody>
                  <a:tcPr marL="36000" marR="36000" marT="36000" marB="36000" anchor="ctr" horzOverflow="overflow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258886" y="2178286"/>
            <a:ext cx="5827713" cy="48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ko-KR" altLang="en-US" sz="1600" dirty="0" smtClean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전기공사 주요시공실적</a:t>
            </a:r>
            <a:endParaRPr lang="en-US" altLang="ko-KR" sz="1600" dirty="0" smtClean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748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83359" y="809952"/>
            <a:ext cx="2316583" cy="367364"/>
          </a:xfrm>
        </p:spPr>
        <p:txBody>
          <a:bodyPr/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월간 생산 능력</a:t>
            </a:r>
            <a:endParaRPr lang="ko-KR" altLang="en-US" dirty="0">
              <a:latin typeface="HY헤드라인M" pitchFamily="18" charset="-127"/>
              <a:ea typeface="HY헤드라인M" pitchFamily="18" charset="-127"/>
            </a:endParaRPr>
          </a:p>
        </p:txBody>
      </p:sp>
      <p:graphicFrame>
        <p:nvGraphicFramePr>
          <p:cNvPr id="4" name="표 3"/>
          <p:cNvGraphicFramePr>
            <a:graphicFrameLocks noGrp="1"/>
          </p:cNvGraphicFramePr>
          <p:nvPr/>
        </p:nvGraphicFramePr>
        <p:xfrm>
          <a:off x="1296194" y="3726391"/>
          <a:ext cx="5184774" cy="205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258"/>
                <a:gridCol w="1728258"/>
                <a:gridCol w="1728258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품 목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수량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비고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HV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100</a:t>
                      </a:r>
                      <a:r>
                        <a:rPr lang="ko-KR" altLang="en-US" dirty="0" smtClean="0"/>
                        <a:t>면</a:t>
                      </a:r>
                      <a:endParaRPr lang="en-US" altLang="ko-KR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/>
                        <a:t>22.9kV</a:t>
                      </a:r>
                      <a:r>
                        <a:rPr lang="en-US" altLang="ko-KR" sz="1000" baseline="0" dirty="0" smtClean="0"/>
                        <a:t>/11kV/</a:t>
                      </a:r>
                      <a:r>
                        <a:rPr lang="en-US" altLang="ko-KR" sz="1000" dirty="0" smtClean="0"/>
                        <a:t>6.6kV/4.16kV/3.3kV</a:t>
                      </a:r>
                      <a:endParaRPr lang="ko-KR" altLang="en-US" sz="1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LV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200</a:t>
                      </a:r>
                      <a:r>
                        <a:rPr lang="ko-KR" altLang="en-US" dirty="0" smtClean="0"/>
                        <a:t>면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480V/380V/220V/208V</a:t>
                      </a:r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MCC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250</a:t>
                      </a:r>
                      <a:r>
                        <a:rPr lang="ko-KR" altLang="en-US" dirty="0" smtClean="0"/>
                        <a:t>면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1067683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480V/380V/220V/208V</a:t>
                      </a:r>
                      <a:endParaRPr lang="ko-KR" altLang="en-US" sz="1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PP PANEL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/>
                        <a:t>500</a:t>
                      </a:r>
                      <a:r>
                        <a:rPr lang="ko-KR" altLang="en-US" dirty="0" smtClean="0"/>
                        <a:t>면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 smtClean="0"/>
                        <a:t>480V/380V/220V/208V</a:t>
                      </a:r>
                      <a:endParaRPr lang="ko-KR" alt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96194" y="2619374"/>
            <a:ext cx="43140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latin typeface="+mn-ea"/>
                <a:ea typeface="+mn-ea"/>
              </a:rPr>
              <a:t>※ </a:t>
            </a:r>
            <a:r>
              <a:rPr lang="ko-KR" altLang="en-US" dirty="0" smtClean="0">
                <a:latin typeface="+mn-ea"/>
                <a:ea typeface="+mn-ea"/>
              </a:rPr>
              <a:t>월간 생산 능력</a:t>
            </a:r>
            <a:endParaRPr lang="ko-KR" altLang="en-US" dirty="0">
              <a:latin typeface="+mn-ea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458912" y="8634552"/>
            <a:ext cx="4859338" cy="116955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kumimoji="0" lang="en-US" altLang="ko-KR" sz="1200" dirty="0" smtClean="0">
                <a:latin typeface="굴림" pitchFamily="50" charset="-127"/>
                <a:ea typeface="굴림" pitchFamily="50" charset="-127"/>
              </a:rPr>
              <a:t>  SUN WOO  ELECTRIC CO., LTD.</a:t>
            </a:r>
          </a:p>
          <a:p>
            <a:pPr algn="ctr" defTabSz="914400">
              <a:lnSpc>
                <a:spcPct val="150000"/>
              </a:lnSpc>
            </a:pPr>
            <a:r>
              <a:rPr kumimoji="0" lang="en-US" altLang="ko-KR" sz="1200" dirty="0" smtClean="0"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ko-KR" altLang="en-US" sz="1100" dirty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t>경기도 </a:t>
            </a:r>
            <a:r>
              <a:rPr kumimoji="0" lang="ko-KR" altLang="en-US" sz="1100" dirty="0" err="1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t>화성시</a:t>
            </a:r>
            <a:r>
              <a:rPr kumimoji="0" lang="ko-KR" altLang="en-US" sz="1100" dirty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ko-KR" altLang="en-US" sz="1100" dirty="0" err="1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t>남양읍</a:t>
            </a:r>
            <a:r>
              <a:rPr kumimoji="0" lang="ko-KR" altLang="en-US" sz="1100" dirty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ko-KR" altLang="en-US" sz="1100" dirty="0" err="1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t>신남로</a:t>
            </a:r>
            <a:r>
              <a:rPr kumimoji="0" lang="ko-KR" altLang="en-US" sz="1100" dirty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en-US" altLang="ko-KR" sz="1100" dirty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t>63-44 (</a:t>
            </a:r>
            <a:r>
              <a:rPr kumimoji="0" lang="ko-KR" altLang="en-US" sz="1100" dirty="0" err="1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t>남양리</a:t>
            </a:r>
            <a:r>
              <a:rPr kumimoji="0" lang="ko-KR" altLang="en-US" sz="1100" dirty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kumimoji="0" lang="en-US" altLang="ko-KR" sz="1100" dirty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t>958-5)</a:t>
            </a:r>
          </a:p>
          <a:p>
            <a:pPr algn="ctr" defTabSz="914400">
              <a:lnSpc>
                <a:spcPct val="150000"/>
              </a:lnSpc>
            </a:pPr>
            <a:r>
              <a:rPr kumimoji="0" lang="en-US" altLang="ko-KR" sz="1100" dirty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t>TEL 031-763-1200  FAX 031-763-1217</a:t>
            </a:r>
          </a:p>
          <a:p>
            <a:pPr algn="ctr" defTabSz="914400">
              <a:lnSpc>
                <a:spcPct val="150000"/>
              </a:lnSpc>
            </a:pPr>
            <a:r>
              <a:rPr kumimoji="0" lang="ko-KR" altLang="en-US" sz="1100" dirty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t>홈페이지 </a:t>
            </a:r>
            <a:r>
              <a:rPr kumimoji="0" lang="en-US" altLang="ko-KR" sz="1100" dirty="0" smtClean="0">
                <a:solidFill>
                  <a:srgbClr val="000000"/>
                </a:solidFill>
                <a:latin typeface="굴림" pitchFamily="50" charset="-127"/>
                <a:ea typeface="굴림" pitchFamily="50" charset="-127"/>
              </a:rPr>
              <a:t>: www.sunwooelec.co.kr</a:t>
            </a:r>
          </a:p>
        </p:txBody>
      </p:sp>
      <p:sp>
        <p:nvSpPr>
          <p:cNvPr id="6" name="TextBox 12"/>
          <p:cNvSpPr txBox="1">
            <a:spLocks noChangeArrowheads="1"/>
          </p:cNvSpPr>
          <p:nvPr/>
        </p:nvSpPr>
        <p:spPr bwMode="auto">
          <a:xfrm>
            <a:off x="-1" y="3798466"/>
            <a:ext cx="7777164" cy="392430"/>
          </a:xfrm>
          <a:prstGeom prst="rect">
            <a:avLst/>
          </a:prstGeom>
          <a:solidFill>
            <a:srgbClr val="0070C0"/>
          </a:solidFill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ctr"/>
            <a:r>
              <a:rPr kumimoji="0" lang="en-US" altLang="ko-KR" sz="1200" dirty="0" smtClean="0">
                <a:solidFill>
                  <a:schemeClr val="bg1"/>
                </a:solidFill>
                <a:latin typeface="+mj-ea"/>
                <a:ea typeface="+mj-ea"/>
              </a:rPr>
              <a:t>PREQUALIFICATION STATEMENT</a:t>
            </a:r>
            <a:endParaRPr kumimoji="0" lang="ko-KR" altLang="en-US" sz="12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4155142"/>
            <a:ext cx="7777163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2835201" y="8075052"/>
            <a:ext cx="2078429" cy="437884"/>
            <a:chOff x="2835201" y="8075052"/>
            <a:chExt cx="2078429" cy="437884"/>
          </a:xfrm>
        </p:grpSpPr>
        <p:pic>
          <p:nvPicPr>
            <p:cNvPr id="9" name="그림 8" descr="선우기전로고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35201" y="8091198"/>
              <a:ext cx="535527" cy="42173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382442" y="8075052"/>
              <a:ext cx="153118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dirty="0" smtClean="0">
                  <a:latin typeface="+mn-ea"/>
                  <a:ea typeface="+mn-ea"/>
                </a:rPr>
                <a:t>선우기전㈜</a:t>
              </a:r>
              <a:endParaRPr lang="ko-KR" altLang="en-US" dirty="0">
                <a:latin typeface="+mn-ea"/>
                <a:ea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제목 12"/>
          <p:cNvSpPr>
            <a:spLocks noGrp="1"/>
          </p:cNvSpPr>
          <p:nvPr>
            <p:ph type="title"/>
          </p:nvPr>
        </p:nvSpPr>
        <p:spPr>
          <a:xfrm>
            <a:off x="4689484" y="813641"/>
            <a:ext cx="2316984" cy="36769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회사연혁</a:t>
            </a: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082066"/>
              </p:ext>
            </p:extLst>
          </p:nvPr>
        </p:nvGraphicFramePr>
        <p:xfrm>
          <a:off x="1227413" y="1900986"/>
          <a:ext cx="5779056" cy="8548113"/>
        </p:xfrm>
        <a:graphic>
          <a:graphicData uri="http://schemas.openxmlformats.org/drawingml/2006/table">
            <a:tbl>
              <a:tblPr firstRow="1" bandRow="1"/>
              <a:tblGrid>
                <a:gridCol w="1239423"/>
                <a:gridCol w="511334"/>
                <a:gridCol w="4028299"/>
              </a:tblGrid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2010</a:t>
                      </a:r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08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선우기전 주식회사 설립 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인천시 부평구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)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2011</a:t>
                      </a:r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01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본사이전 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경기도 광주시 </a:t>
                      </a:r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도척면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)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01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ISO 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인증 취득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03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한국전력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협력업체 등록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04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조달청 등록</a:t>
                      </a: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2012</a:t>
                      </a:r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04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무정전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</a:t>
                      </a:r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활선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교체 모듈 특허 등록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07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특허 등록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07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동국제강 협력업체 등록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09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삼성 제일모직 협력업체 등록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2013</a:t>
                      </a:r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01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중소기업진흥공단 벤처기업 등록</a:t>
                      </a: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04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삼성전자 수원사업장 협력업체 등록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10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자본금 증자 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(5</a:t>
                      </a:r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억원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)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12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-95250" algn="l" defTabSz="914400" rtl="0" eaLnBrk="1" latinLnBrk="1" hangingPunct="1">
                        <a:buFont typeface="Arial" pitchFamily="34" charset="0"/>
                        <a:buNone/>
                      </a:pP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연구개발 전담부서 인증서 취득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2014</a:t>
                      </a:r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04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-95250" algn="l" defTabSz="914400" rtl="0" eaLnBrk="1" latinLnBrk="1" hangingPunct="1">
                        <a:buFont typeface="Arial" pitchFamily="34" charset="0"/>
                        <a:buNone/>
                      </a:pP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삼성물산 협력업체 등록</a:t>
                      </a: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05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-95250" algn="l" defTabSz="914400" rtl="0" eaLnBrk="1" latinLnBrk="1" hangingPunct="1">
                        <a:buFont typeface="Arial" pitchFamily="34" charset="0"/>
                        <a:buNone/>
                      </a:pP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본사 신축이전 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경기도 </a:t>
                      </a:r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화성시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</a:t>
                      </a:r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남양읍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</a:t>
                      </a:r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신남로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63-44)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06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-95250" algn="l" defTabSz="914400" rtl="0" eaLnBrk="1" latinLnBrk="1" hangingPunct="1">
                        <a:buFont typeface="Arial" pitchFamily="34" charset="0"/>
                        <a:buNone/>
                      </a:pP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삼성전기 협력업체 등록</a:t>
                      </a: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06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-95250" algn="l" defTabSz="914400" rtl="0" eaLnBrk="1" latinLnBrk="1" hangingPunct="1">
                        <a:buFont typeface="Arial" pitchFamily="34" charset="0"/>
                        <a:buNone/>
                      </a:pP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삼성중공업 협력업체 등록</a:t>
                      </a: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2015</a:t>
                      </a:r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01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-95250" algn="l" defTabSz="914400" rtl="0" eaLnBrk="1" latinLnBrk="1" hangingPunct="1">
                        <a:buFont typeface="Arial" pitchFamily="34" charset="0"/>
                        <a:buNone/>
                      </a:pP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삼성 반도체 협력업체 등록</a:t>
                      </a: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02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indent="-952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CJ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건설 협력업체 등록</a:t>
                      </a: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04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-95250" algn="l" defTabSz="914400" rtl="0" eaLnBrk="1" latinLnBrk="1" hangingPunct="1">
                        <a:buFont typeface="Arial" pitchFamily="34" charset="0"/>
                        <a:buNone/>
                      </a:pP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전기공사업 면허취득 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경기 제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-04509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호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)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11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-95250" algn="l" defTabSz="914400" rtl="0" eaLnBrk="1" latinLnBrk="1" hangingPunct="1">
                        <a:buFont typeface="Arial" pitchFamily="34" charset="0"/>
                        <a:buNone/>
                      </a:pP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아이마켓 코리아 협력업체 등록</a:t>
                      </a: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028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2016</a:t>
                      </a:r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02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-95250" algn="l" defTabSz="914400" rtl="0" eaLnBrk="1" latinLnBrk="1" hangingPunct="1">
                        <a:buFont typeface="Arial" pitchFamily="34" charset="0"/>
                        <a:buNone/>
                      </a:pP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삼성 디스플레이 협력업체 등록</a:t>
                      </a: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  <a:p>
                      <a:pPr marL="95250" indent="-95250" algn="l" defTabSz="914400" rtl="0" eaLnBrk="1" latinLnBrk="1" hangingPunct="1">
                        <a:buFont typeface="Arial" pitchFamily="34" charset="0"/>
                        <a:buNone/>
                      </a:pP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제목 12"/>
          <p:cNvSpPr>
            <a:spLocks noGrp="1"/>
          </p:cNvSpPr>
          <p:nvPr>
            <p:ph type="title"/>
          </p:nvPr>
        </p:nvSpPr>
        <p:spPr>
          <a:xfrm>
            <a:off x="4689484" y="813641"/>
            <a:ext cx="2316984" cy="36769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HY헤드라인M" pitchFamily="18" charset="-127"/>
                <a:ea typeface="HY헤드라인M" pitchFamily="18" charset="-127"/>
              </a:rPr>
              <a:t>회사연혁</a:t>
            </a:r>
          </a:p>
        </p:txBody>
      </p:sp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0"/>
            <a:ext cx="77771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7082066"/>
              </p:ext>
            </p:extLst>
          </p:nvPr>
        </p:nvGraphicFramePr>
        <p:xfrm>
          <a:off x="1227413" y="2129963"/>
          <a:ext cx="5779056" cy="8281341"/>
        </p:xfrm>
        <a:graphic>
          <a:graphicData uri="http://schemas.openxmlformats.org/drawingml/2006/table">
            <a:tbl>
              <a:tblPr firstRow="1" bandRow="1"/>
              <a:tblGrid>
                <a:gridCol w="1239423"/>
                <a:gridCol w="511334"/>
                <a:gridCol w="4028299"/>
              </a:tblGrid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2016</a:t>
                      </a:r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03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동원산업 협력업체 등록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04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삼성생명 협력업체 등록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04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삼성화재 협력업체 등록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06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삼성 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SDS 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협력업체 등록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10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삼성 엔지니어링 협력업체 등록</a:t>
                      </a: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2017</a:t>
                      </a:r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01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삼성 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S1 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협력업체 등록</a:t>
                      </a:r>
                    </a:p>
                    <a:p>
                      <a:pPr marL="0" algn="l" defTabSz="914400" rtl="0" eaLnBrk="1" latinLnBrk="1" hangingPunct="1"/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06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적층형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교체모듈 </a:t>
                      </a:r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분전반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성능인증 취득 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중소기업청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)</a:t>
                      </a:r>
                    </a:p>
                    <a:p>
                      <a:pPr marL="0" algn="l" defTabSz="914400" rtl="0" eaLnBrk="1" latinLnBrk="1" hangingPunct="1"/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06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5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대 화력발전소 협력업체 등록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08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품질인증 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Q-MARK 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취득 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(KTC)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  <a:p>
                      <a:pPr marL="0" algn="l" defTabSz="914400" rtl="0" eaLnBrk="1" latinLnBrk="1" hangingPunct="1"/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10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단국대 패밀리기업 협력업체 등록</a:t>
                      </a: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11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우비전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협력업체 등록 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베트남 해외법인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)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12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해외조달시장 진출 유망기업 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G-PASS 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등록 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조달청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)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12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신동아 종합건설 등록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견고딕" pitchFamily="18" charset="-127"/>
                          <a:ea typeface="HY견고딕" pitchFamily="18" charset="-127"/>
                          <a:cs typeface="+mn-cs"/>
                        </a:rPr>
                        <a:t>2018</a:t>
                      </a:r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02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-95250" algn="l" defTabSz="914400" rtl="0" eaLnBrk="1" latinLnBrk="1" hangingPunct="1">
                        <a:buFont typeface="Arial" pitchFamily="34" charset="0"/>
                        <a:buNone/>
                      </a:pPr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포스코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ICT 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협력업체 등록</a:t>
                      </a: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02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indent="-952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연구개발 연구소 인증서 취득 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(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승격</a:t>
                      </a: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)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04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indent="-952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대우건설 협력업체 등록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07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indent="-952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정부조달 </a:t>
                      </a:r>
                      <a:r>
                        <a:rPr kumimoji="0" lang="ko-KR" altLang="en-US" sz="11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마스협회</a:t>
                      </a: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 등록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HY중고딕" pitchFamily="18" charset="-127"/>
                          <a:ea typeface="HY중고딕" pitchFamily="18" charset="-127"/>
                          <a:cs typeface="+mn-cs"/>
                        </a:rPr>
                        <a:t>10</a:t>
                      </a: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indent="-952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Y울릉도M" pitchFamily="18" charset="-127"/>
                          <a:ea typeface="HY울릉도M" pitchFamily="18" charset="-127"/>
                          <a:cs typeface="+mn-cs"/>
                        </a:rPr>
                        <a:t>호반건설 협력업체 등록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-95250" algn="l" defTabSz="914400" rtl="0" eaLnBrk="1" latinLnBrk="1" hangingPunct="1">
                        <a:buFont typeface="Arial" pitchFamily="34" charset="0"/>
                        <a:buNone/>
                      </a:pP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marR="0" indent="-9525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733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ko-KR" altLang="en-US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견고딕" pitchFamily="18" charset="-127"/>
                        <a:ea typeface="HY견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1" hangingPunct="1"/>
                      <a:endParaRPr kumimoji="0" lang="ko-KR" altLang="en-US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HY중고딕" pitchFamily="18" charset="-127"/>
                        <a:ea typeface="HY중고딕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5250" indent="-95250" algn="l" defTabSz="914400" rtl="0" eaLnBrk="1" latinLnBrk="1" hangingPunct="1">
                        <a:buFont typeface="Arial" pitchFamily="34" charset="0"/>
                        <a:buNone/>
                      </a:pPr>
                      <a:endParaRPr kumimoji="0" lang="en-US" altLang="ko-KR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Y울릉도M" pitchFamily="18" charset="-127"/>
                        <a:ea typeface="HY울릉도M" pitchFamily="18" charset="-127"/>
                        <a:cs typeface="+mn-cs"/>
                      </a:endParaRP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Pnomic">
      <a:majorFont>
        <a:latin typeface="Helvetica-CondensedBlack"/>
        <a:ea typeface="나눔고딕 ExtraBold"/>
        <a:cs typeface=""/>
      </a:majorFont>
      <a:minorFont>
        <a:latin typeface="Helvetica-CondensedLight"/>
        <a:ea typeface="나눔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7206</TotalTime>
  <Words>4349</Words>
  <Application>Microsoft Office PowerPoint</Application>
  <PresentationFormat>사용자 지정</PresentationFormat>
  <Paragraphs>1965</Paragraphs>
  <Slides>75</Slides>
  <Notes>61</Notes>
  <HiddenSlides>0</HiddenSlides>
  <MMClips>0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75</vt:i4>
      </vt:variant>
    </vt:vector>
  </HeadingPairs>
  <TitlesOfParts>
    <vt:vector size="77" baseType="lpstr">
      <vt:lpstr>Office 테마</vt:lpstr>
      <vt:lpstr>Acrobat Document</vt:lpstr>
      <vt:lpstr>슬라이드 1</vt:lpstr>
      <vt:lpstr>지명원서</vt:lpstr>
      <vt:lpstr>사용인감계</vt:lpstr>
      <vt:lpstr>슬라이드 4</vt:lpstr>
      <vt:lpstr>슬라이드 5</vt:lpstr>
      <vt:lpstr>대표인사말</vt:lpstr>
      <vt:lpstr>회사개요</vt:lpstr>
      <vt:lpstr>회사연혁</vt:lpstr>
      <vt:lpstr>회사연혁</vt:lpstr>
      <vt:lpstr>회사 조직도</vt:lpstr>
      <vt:lpstr>협력업체 등록현황</vt:lpstr>
      <vt:lpstr>제조공정</vt:lpstr>
      <vt:lpstr>공장 시설현황</vt:lpstr>
      <vt:lpstr>공장 내부현황</vt:lpstr>
      <vt:lpstr>보유장비 현황</vt:lpstr>
      <vt:lpstr>제조장비 현황</vt:lpstr>
      <vt:lpstr>검사장비 현황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주요실적</vt:lpstr>
      <vt:lpstr>주요실적</vt:lpstr>
      <vt:lpstr>주요실적</vt:lpstr>
      <vt:lpstr>주요실적</vt:lpstr>
      <vt:lpstr>주요실적</vt:lpstr>
      <vt:lpstr>주요실적</vt:lpstr>
      <vt:lpstr>주요실적</vt:lpstr>
      <vt:lpstr>주요실적</vt:lpstr>
      <vt:lpstr>주요실적</vt:lpstr>
      <vt:lpstr>주요실적</vt:lpstr>
      <vt:lpstr>주요실적</vt:lpstr>
      <vt:lpstr>주요실적</vt:lpstr>
      <vt:lpstr>주요실적</vt:lpstr>
      <vt:lpstr>주요실적</vt:lpstr>
      <vt:lpstr>주요실적</vt:lpstr>
      <vt:lpstr>주요실적</vt:lpstr>
      <vt:lpstr>주요실적</vt:lpstr>
      <vt:lpstr>주요실적</vt:lpstr>
      <vt:lpstr>주요실적</vt:lpstr>
      <vt:lpstr>주요실적</vt:lpstr>
      <vt:lpstr>주요실적</vt:lpstr>
      <vt:lpstr>주요실적</vt:lpstr>
      <vt:lpstr>주요실적</vt:lpstr>
      <vt:lpstr>주요실적</vt:lpstr>
      <vt:lpstr>월간 생산 능력</vt:lpstr>
      <vt:lpstr>슬라이드 75</vt:lpstr>
    </vt:vector>
  </TitlesOfParts>
  <Company>XP SP3 FINAL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snoopy</dc:creator>
  <cp:lastModifiedBy>정진영</cp:lastModifiedBy>
  <cp:revision>624</cp:revision>
  <cp:lastPrinted>2018-04-20T08:47:59Z</cp:lastPrinted>
  <dcterms:created xsi:type="dcterms:W3CDTF">2010-09-16T03:59:42Z</dcterms:created>
  <dcterms:modified xsi:type="dcterms:W3CDTF">2018-11-06T04:52:38Z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SCPROP_SA">
    <vt:lpwstr>\\Ds918plus\데이터\SunWoo _ 관리\지명원\선우기전(주) 지명원-18.04.10 - 복사본.pptx</vt:lpwstr>
  </property>
</Properties>
</file>