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60" r:id="rId5"/>
    <p:sldId id="261" r:id="rId6"/>
    <p:sldId id="326" r:id="rId7"/>
    <p:sldId id="327" r:id="rId8"/>
    <p:sldId id="279" r:id="rId9"/>
    <p:sldId id="263" r:id="rId10"/>
    <p:sldId id="335" r:id="rId11"/>
    <p:sldId id="328" r:id="rId12"/>
    <p:sldId id="330" r:id="rId13"/>
    <p:sldId id="331" r:id="rId14"/>
    <p:sldId id="322" r:id="rId15"/>
    <p:sldId id="318" r:id="rId16"/>
    <p:sldId id="320" r:id="rId17"/>
    <p:sldId id="329" r:id="rId18"/>
    <p:sldId id="325" r:id="rId19"/>
    <p:sldId id="289" r:id="rId20"/>
    <p:sldId id="332" r:id="rId21"/>
    <p:sldId id="264" r:id="rId22"/>
    <p:sldId id="301" r:id="rId23"/>
    <p:sldId id="304" r:id="rId24"/>
    <p:sldId id="275" r:id="rId25"/>
    <p:sldId id="297" r:id="rId26"/>
    <p:sldId id="333" r:id="rId27"/>
    <p:sldId id="338" r:id="rId28"/>
    <p:sldId id="299" r:id="rId29"/>
    <p:sldId id="265" r:id="rId30"/>
    <p:sldId id="270" r:id="rId31"/>
    <p:sldId id="334" r:id="rId32"/>
    <p:sldId id="271" r:id="rId33"/>
    <p:sldId id="272" r:id="rId34"/>
    <p:sldId id="273" r:id="rId35"/>
    <p:sldId id="339" r:id="rId36"/>
    <p:sldId id="337" r:id="rId37"/>
    <p:sldId id="336" r:id="rId38"/>
    <p:sldId id="340" r:id="rId39"/>
    <p:sldId id="341" r:id="rId40"/>
    <p:sldId id="344" r:id="rId41"/>
    <p:sldId id="343" r:id="rId42"/>
    <p:sldId id="342" r:id="rId43"/>
    <p:sldId id="268" r:id="rId44"/>
    <p:sldId id="259" r:id="rId45"/>
  </p:sldIdLst>
  <p:sldSz cx="9144000" cy="6858000" type="screen4x3"/>
  <p:notesSz cx="9939338" cy="6807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4340"/>
    <a:srgbClr val="BD4A47"/>
    <a:srgbClr val="C05350"/>
    <a:srgbClr val="D1D1D1"/>
    <a:srgbClr val="C5C5C5"/>
    <a:srgbClr val="0000CC"/>
    <a:srgbClr val="66FFFF"/>
    <a:srgbClr val="1BA9A9"/>
    <a:srgbClr val="00C48F"/>
    <a:srgbClr val="009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6567" autoAdjust="0"/>
  </p:normalViewPr>
  <p:slideViewPr>
    <p:cSldViewPr showGuides="1"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264" y="-78"/>
      </p:cViewPr>
      <p:guideLst>
        <p:guide orient="horz" pos="2144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71292650918688E-2"/>
          <c:y val="8.6066366418903847E-2"/>
          <c:w val="0.73962740594925624"/>
          <c:h val="0.769009355281623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열3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2016년</c:v>
                </c:pt>
                <c:pt idx="1">
                  <c:v>2017년</c:v>
                </c:pt>
                <c:pt idx="2">
                  <c:v>2018년</c:v>
                </c:pt>
                <c:pt idx="3">
                  <c:v>2019년</c:v>
                </c:pt>
                <c:pt idx="4">
                  <c:v>2020년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적층형 분전반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2016년</c:v>
                </c:pt>
                <c:pt idx="1">
                  <c:v>2017년</c:v>
                </c:pt>
                <c:pt idx="2">
                  <c:v>2018년</c:v>
                </c:pt>
                <c:pt idx="3">
                  <c:v>2019년</c:v>
                </c:pt>
                <c:pt idx="4">
                  <c:v>2020년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15000000000</c:v>
                </c:pt>
                <c:pt idx="1">
                  <c:v>25000000000</c:v>
                </c:pt>
                <c:pt idx="2">
                  <c:v>40000000000</c:v>
                </c:pt>
                <c:pt idx="3">
                  <c:v>50000000000</c:v>
                </c:pt>
                <c:pt idx="4">
                  <c:v>80000000000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전체 분전반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2016년</c:v>
                </c:pt>
                <c:pt idx="1">
                  <c:v>2017년</c:v>
                </c:pt>
                <c:pt idx="2">
                  <c:v>2018년</c:v>
                </c:pt>
                <c:pt idx="3">
                  <c:v>2019년</c:v>
                </c:pt>
                <c:pt idx="4">
                  <c:v>2020년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385000000000</c:v>
                </c:pt>
                <c:pt idx="1">
                  <c:v>385000000000</c:v>
                </c:pt>
                <c:pt idx="2">
                  <c:v>380000000000</c:v>
                </c:pt>
                <c:pt idx="3">
                  <c:v>385000000000</c:v>
                </c:pt>
                <c:pt idx="4">
                  <c:v>365000000000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합계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1.3888888888888975E-2"/>
                  <c:y val="-2.2931877677392243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4000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00000000000042E-2"/>
                  <c:y val="-2.547986408599126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4100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500000000000096E-2"/>
                  <c:y val="-2.547986408599126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4200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00000000000042E-2"/>
                  <c:y val="-2.547986408599126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4350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500000000000042E-2"/>
                  <c:y val="-2.293207830624320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4500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499890638670267E-2"/>
                  <c:y val="-2.038389126879290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3</a:t>
                    </a:r>
                    <a:r>
                      <a:rPr lang="en-US" altLang="en-US" dirty="0" smtClean="0"/>
                      <a:t>00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2016년</c:v>
                </c:pt>
                <c:pt idx="1">
                  <c:v>2017년</c:v>
                </c:pt>
                <c:pt idx="2">
                  <c:v>2018년</c:v>
                </c:pt>
                <c:pt idx="3">
                  <c:v>2019년</c:v>
                </c:pt>
                <c:pt idx="4">
                  <c:v>2020년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35656320"/>
        <c:axId val="235657856"/>
        <c:axId val="0"/>
      </c:bar3DChart>
      <c:catAx>
        <c:axId val="235656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spc="0" baseline="0"/>
            </a:pPr>
            <a:endParaRPr lang="ko-KR"/>
          </a:p>
        </c:txPr>
        <c:crossAx val="235657856"/>
        <c:crossesAt val="0"/>
        <c:auto val="1"/>
        <c:lblAlgn val="ctr"/>
        <c:lblOffset val="100"/>
        <c:noMultiLvlLbl val="0"/>
      </c:catAx>
      <c:valAx>
        <c:axId val="235657856"/>
        <c:scaling>
          <c:orientation val="minMax"/>
          <c:max val="500000000000"/>
          <c:min val="0"/>
        </c:scaling>
        <c:delete val="0"/>
        <c:axPos val="l"/>
        <c:majorGridlines/>
        <c:numFmt formatCode="&quot;₩&quot;#,##0_);\(&quot;₩&quot;#,##0\)" sourceLinked="0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ko-KR"/>
          </a:p>
        </c:txPr>
        <c:crossAx val="235656320"/>
        <c:crosses val="autoZero"/>
        <c:crossBetween val="between"/>
        <c:dispUnits>
          <c:builtInUnit val="hundredMillions"/>
        </c:dispUnits>
      </c:valAx>
    </c:plotArea>
    <c:legend>
      <c:legendPos val="r"/>
      <c:legendEntry>
        <c:idx val="0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9783737970253499"/>
          <c:y val="0.31853060231991326"/>
          <c:w val="0.20135345581802291"/>
          <c:h val="0.30325291593972298"/>
        </c:manualLayout>
      </c:layout>
      <c:overlay val="0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712926509186728E-2"/>
          <c:y val="8.6066366418903528E-2"/>
          <c:w val="0.73962740594925624"/>
          <c:h val="0.769009355281623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열3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2014년</c:v>
                </c:pt>
                <c:pt idx="1">
                  <c:v>2015년</c:v>
                </c:pt>
                <c:pt idx="2">
                  <c:v>2016년</c:v>
                </c:pt>
                <c:pt idx="3">
                  <c:v>2017년</c:v>
                </c:pt>
                <c:pt idx="4">
                  <c:v>2018년</c:v>
                </c:pt>
                <c:pt idx="5">
                  <c:v>2019년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적층형 무정전
교체 모듈이
적용된 분전반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2014년</c:v>
                </c:pt>
                <c:pt idx="1">
                  <c:v>2015년</c:v>
                </c:pt>
                <c:pt idx="2">
                  <c:v>2016년</c:v>
                </c:pt>
                <c:pt idx="3">
                  <c:v>2017년</c:v>
                </c:pt>
                <c:pt idx="4">
                  <c:v>2018년</c:v>
                </c:pt>
                <c:pt idx="5">
                  <c:v>2019년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1200000000</c:v>
                </c:pt>
                <c:pt idx="1">
                  <c:v>2100000000</c:v>
                </c:pt>
                <c:pt idx="2">
                  <c:v>2300000000</c:v>
                </c:pt>
                <c:pt idx="3">
                  <c:v>5000000000</c:v>
                </c:pt>
                <c:pt idx="4">
                  <c:v>7000000000</c:v>
                </c:pt>
                <c:pt idx="5">
                  <c:v>10000000000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전체 매출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2014년</c:v>
                </c:pt>
                <c:pt idx="1">
                  <c:v>2015년</c:v>
                </c:pt>
                <c:pt idx="2">
                  <c:v>2016년</c:v>
                </c:pt>
                <c:pt idx="3">
                  <c:v>2017년</c:v>
                </c:pt>
                <c:pt idx="4">
                  <c:v>2018년</c:v>
                </c:pt>
                <c:pt idx="5">
                  <c:v>2019년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9800000000</c:v>
                </c:pt>
                <c:pt idx="1">
                  <c:v>9900000000</c:v>
                </c:pt>
                <c:pt idx="2">
                  <c:v>12700000000</c:v>
                </c:pt>
                <c:pt idx="3">
                  <c:v>13000000000</c:v>
                </c:pt>
                <c:pt idx="4">
                  <c:v>18000000000</c:v>
                </c:pt>
                <c:pt idx="5">
                  <c:v>20000000000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합계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1.3888888888888951E-2"/>
                  <c:y val="-2.2931877677392201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1</a:t>
                    </a:r>
                    <a:r>
                      <a:rPr lang="en-US" altLang="en-US" dirty="0" smtClean="0"/>
                      <a:t>10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00000000000001E-2"/>
                  <c:y val="-2.5479864085991212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smtClean="0"/>
                      <a:t>1</a:t>
                    </a:r>
                    <a:r>
                      <a:rPr lang="en-US" altLang="en-US" smtClean="0"/>
                      <a:t>20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500000000000061E-2"/>
                  <c:y val="-2.5479864085991212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smtClean="0"/>
                      <a:t>1</a:t>
                    </a:r>
                    <a:r>
                      <a:rPr lang="en-US" altLang="en-US" smtClean="0"/>
                      <a:t>50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00000000000001E-2"/>
                  <c:y val="-2.5479864085991212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1</a:t>
                    </a:r>
                    <a:r>
                      <a:rPr lang="en-US" altLang="en-US" dirty="0" smtClean="0"/>
                      <a:t>80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2500000000000001E-2"/>
                  <c:y val="-2.293207830624315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2</a:t>
                    </a:r>
                    <a:r>
                      <a:rPr lang="en-US" altLang="en-US" dirty="0" smtClean="0"/>
                      <a:t>50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499890638670267E-2"/>
                  <c:y val="-2.038389126879290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900" dirty="0" smtClean="0"/>
                      <a:t>3</a:t>
                    </a:r>
                    <a:r>
                      <a:rPr lang="en-US" altLang="en-US" dirty="0" smtClean="0"/>
                      <a:t>00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2014년</c:v>
                </c:pt>
                <c:pt idx="1">
                  <c:v>2015년</c:v>
                </c:pt>
                <c:pt idx="2">
                  <c:v>2016년</c:v>
                </c:pt>
                <c:pt idx="3">
                  <c:v>2017년</c:v>
                </c:pt>
                <c:pt idx="4">
                  <c:v>2018년</c:v>
                </c:pt>
                <c:pt idx="5">
                  <c:v>2019년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35412096"/>
        <c:axId val="235430272"/>
        <c:axId val="0"/>
      </c:bar3DChart>
      <c:catAx>
        <c:axId val="235412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spc="0" baseline="0"/>
            </a:pPr>
            <a:endParaRPr lang="ko-KR"/>
          </a:p>
        </c:txPr>
        <c:crossAx val="235430272"/>
        <c:crossesAt val="0"/>
        <c:auto val="1"/>
        <c:lblAlgn val="ctr"/>
        <c:lblOffset val="100"/>
        <c:noMultiLvlLbl val="0"/>
      </c:catAx>
      <c:valAx>
        <c:axId val="235430272"/>
        <c:scaling>
          <c:orientation val="minMax"/>
          <c:max val="30000000000"/>
          <c:min val="0"/>
        </c:scaling>
        <c:delete val="0"/>
        <c:axPos val="l"/>
        <c:majorGridlines/>
        <c:numFmt formatCode="&quot;₩&quot;#,##0_);\(&quot;₩&quot;#,##0\)" sourceLinked="0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ko-KR"/>
          </a:p>
        </c:txPr>
        <c:crossAx val="235412096"/>
        <c:crosses val="autoZero"/>
        <c:crossBetween val="between"/>
        <c:dispUnits>
          <c:builtInUnit val="hundredMillions"/>
        </c:dispUnits>
      </c:valAx>
    </c:plotArea>
    <c:legend>
      <c:legendPos val="r"/>
      <c:legendEntry>
        <c:idx val="0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978373797025351"/>
          <c:y val="0.31853060231991315"/>
          <c:w val="0.20135345581802291"/>
          <c:h val="0.30325291593972292"/>
        </c:manualLayout>
      </c:layout>
      <c:overlay val="0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diamond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4.5030457608729084E-2"/>
                  <c:y val="-2.8345064834066038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맑은 고딕"/>
                        <a:ea typeface="맑은 고딕"/>
                      </a:rPr>
                      <a:t>↑</a:t>
                    </a:r>
                    <a:r>
                      <a:rPr lang="en-US" altLang="en-US" dirty="0" smtClean="0"/>
                      <a:t>75%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5030457608729084E-2"/>
                  <c:y val="-3.7793419778754812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맑은 고딕"/>
                        <a:ea typeface="맑은 고딕"/>
                      </a:rPr>
                      <a:t>↑</a:t>
                    </a:r>
                    <a:r>
                      <a:rPr lang="en-US" altLang="en-US" dirty="0" smtClean="0"/>
                      <a:t>10%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906726675759396E-2"/>
                  <c:y val="-2.519561318583649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맑은 고딕"/>
                        <a:ea typeface="맑은 고딕"/>
                      </a:rPr>
                      <a:t>↑</a:t>
                    </a:r>
                    <a:r>
                      <a:rPr lang="en-US" altLang="en-US" dirty="0" smtClean="0"/>
                      <a:t>117%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030457608729084E-2"/>
                  <c:y val="-3.464396813052529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맑은 고딕"/>
                        <a:ea typeface="맑은 고딕"/>
                      </a:rPr>
                      <a:t>↑</a:t>
                    </a:r>
                    <a:r>
                      <a:rPr lang="en-US" altLang="en-US" dirty="0" smtClean="0"/>
                      <a:t>40%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5030457608729084E-2"/>
                  <c:y val="-3.1494516482295738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맑은 고딕"/>
                        <a:ea typeface="맑은 고딕"/>
                      </a:rPr>
                      <a:t>↑</a:t>
                    </a:r>
                    <a:r>
                      <a:rPr lang="en-US" altLang="en-US" dirty="0" smtClean="0"/>
                      <a:t>42%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</c:v>
                </c:pt>
                <c:pt idx="1">
                  <c:v>21</c:v>
                </c:pt>
                <c:pt idx="2">
                  <c:v>23</c:v>
                </c:pt>
                <c:pt idx="3">
                  <c:v>50</c:v>
                </c:pt>
                <c:pt idx="4">
                  <c:v>70</c:v>
                </c:pt>
                <c:pt idx="5">
                  <c:v>100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열2</c:v>
                </c:pt>
              </c:strCache>
            </c:strRef>
          </c:tx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071936"/>
        <c:axId val="236086016"/>
      </c:lineChart>
      <c:catAx>
        <c:axId val="236071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6086016"/>
        <c:crosses val="autoZero"/>
        <c:auto val="1"/>
        <c:lblAlgn val="ctr"/>
        <c:lblOffset val="100"/>
        <c:noMultiLvlLbl val="0"/>
      </c:catAx>
      <c:valAx>
        <c:axId val="236086016"/>
        <c:scaling>
          <c:orientation val="minMax"/>
          <c:max val="300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23607193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9993" y="0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C7635222-1B82-413D-8BA8-F0A7B8F63511}" type="datetimeFigureOut">
              <a:rPr lang="ko-KR" altLang="en-US" smtClean="0"/>
              <a:pPr/>
              <a:t>2018-04-20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465658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9993" y="6465658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4E9AA09C-C721-4924-A662-FBA81E4453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330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B879C461-8F6E-4DFD-B10C-DAB839976AE2}" type="datetimeFigureOut">
              <a:rPr lang="ko-KR" altLang="en-US" smtClean="0"/>
              <a:pPr/>
              <a:t>2018-04-20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5188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935" y="3233421"/>
            <a:ext cx="7951470" cy="3063240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465658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993" y="6465658"/>
            <a:ext cx="4307046" cy="340360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7519AC23-836A-4AD8-9CCA-2E7E8B1B69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28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42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필요한 연혁만 적고 </a:t>
            </a:r>
            <a:r>
              <a:rPr lang="ko-KR" altLang="en-US" dirty="0" err="1" smtClean="0"/>
              <a:t>빨간글씨로</a:t>
            </a:r>
            <a:r>
              <a:rPr lang="ko-KR" altLang="en-US" dirty="0" smtClean="0"/>
              <a:t> 강조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002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61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964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구성도 사진 교체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900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476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9AC23-836A-4AD8-9CCA-2E7E8B1B691D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>
          <a:xfrm>
            <a:off x="1259632" y="1277888"/>
            <a:ext cx="5760640" cy="782960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3200" b="1" kern="120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ko-KR" altLang="en-US" dirty="0" smtClean="0"/>
              <a:t>입력</a:t>
            </a:r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3"/>
          </p:nvPr>
        </p:nvSpPr>
        <p:spPr>
          <a:xfrm>
            <a:off x="1331987" y="2276872"/>
            <a:ext cx="7056437" cy="1944291"/>
          </a:xfrm>
        </p:spPr>
        <p:txBody>
          <a:bodyPr>
            <a:noAutofit/>
          </a:bodyPr>
          <a:lstStyle>
            <a:lvl1pPr marL="457200" indent="-457200">
              <a:buFont typeface="+mj-lt"/>
              <a:buAutoNum type="arabicPeriod"/>
              <a:defRPr sz="24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defRPr>
            </a:lvl1pPr>
            <a:lvl2pPr marL="914400" indent="-457200">
              <a:buFont typeface="+mj-ea"/>
              <a:buAutoNum type="circleNumDbPlain"/>
              <a:defRPr sz="20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8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t="48828" b="13772"/>
          <a:stretch>
            <a:fillRect/>
          </a:stretch>
        </p:blipFill>
        <p:spPr bwMode="auto">
          <a:xfrm>
            <a:off x="0" y="4293096"/>
            <a:ext cx="914400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Picture 3" descr="D:\이정민\성능인증\선우기전\선우기전 로고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6198640"/>
            <a:ext cx="1728192" cy="5427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t="38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6902896" y="6520259"/>
            <a:ext cx="2133600" cy="365125"/>
          </a:xfrm>
        </p:spPr>
        <p:txBody>
          <a:bodyPr/>
          <a:lstStyle>
            <a:lvl1pPr>
              <a:defRPr sz="105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</a:defRPr>
            </a:lvl1pPr>
          </a:lstStyle>
          <a:p>
            <a:fld id="{A848935D-66DB-4A6F-BCDD-2E90E2550D6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158824" y="44624"/>
            <a:ext cx="8229600" cy="720080"/>
          </a:xfrm>
        </p:spPr>
        <p:txBody>
          <a:bodyPr>
            <a:normAutofit/>
          </a:bodyPr>
          <a:lstStyle>
            <a:lvl1pPr algn="l">
              <a:defRPr sz="32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2050" name="Picture 2" descr="D:\이정민\성능인증\선우기전\선우기전 로고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496783"/>
            <a:ext cx="1008112" cy="31659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8935D-66DB-4A6F-BCDD-2E90E2550D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hyperlink" Target="mailto:swe1302@hanmail.ne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285984" y="1214422"/>
            <a:ext cx="64394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8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                </a:t>
            </a:r>
            <a:r>
              <a:rPr lang="ko-KR" altLang="en-US" sz="2800" b="1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적층형</a:t>
            </a:r>
            <a:r>
              <a:rPr lang="ko-KR" altLang="en-US" sz="28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2800" b="1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무정전</a:t>
            </a:r>
            <a:r>
              <a:rPr lang="ko-KR" altLang="en-US" sz="28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 교체 모듈 적용</a:t>
            </a:r>
            <a:endParaRPr lang="ko-KR" altLang="en-US" sz="2800" b="1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1027" name="Picture 3" descr="D:\이정민\성능인증\선우기전\선우기전 로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6021288"/>
            <a:ext cx="2069976" cy="650063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2285984" y="1928802"/>
            <a:ext cx="643944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32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ea"/>
              </a:rPr>
              <a:t>신제품 </a:t>
            </a:r>
            <a:r>
              <a:rPr lang="ko-KR" altLang="en-US" sz="3200" b="1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ea"/>
              </a:rPr>
              <a:t>분전반</a:t>
            </a:r>
            <a:r>
              <a:rPr lang="ko-KR" altLang="en-US" sz="32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32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+mn-ea"/>
              </a:rPr>
              <a:t>소개서</a:t>
            </a:r>
            <a:endParaRPr lang="ko-KR" altLang="en-US" sz="3200" b="1" spc="-150" dirty="0">
              <a:ln>
                <a:solidFill>
                  <a:schemeClr val="bg1">
                    <a:alpha val="0"/>
                  </a:schemeClr>
                </a:solidFill>
              </a:ln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err="1" smtClean="0"/>
              <a:t>적층형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분전반</a:t>
            </a:r>
            <a:r>
              <a:rPr lang="ko-KR" altLang="en-US" dirty="0" smtClean="0"/>
              <a:t> 구성도</a:t>
            </a:r>
            <a:endParaRPr lang="ko-KR" alt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4" name="그룹 31"/>
          <p:cNvGrpSpPr/>
          <p:nvPr/>
        </p:nvGrpSpPr>
        <p:grpSpPr>
          <a:xfrm>
            <a:off x="504304" y="5233387"/>
            <a:ext cx="8172151" cy="1147941"/>
            <a:chOff x="498244" y="5233387"/>
            <a:chExt cx="7314116" cy="1147941"/>
          </a:xfrm>
        </p:grpSpPr>
        <p:sp>
          <p:nvSpPr>
            <p:cNvPr id="22" name="TextBox 21"/>
            <p:cNvSpPr txBox="1"/>
            <p:nvPr/>
          </p:nvSpPr>
          <p:spPr>
            <a:xfrm>
              <a:off x="498244" y="5589240"/>
              <a:ext cx="7314116" cy="792088"/>
            </a:xfrm>
            <a:prstGeom prst="round1Rect">
              <a:avLst>
                <a:gd name="adj" fmla="val 46093"/>
              </a:avLst>
            </a:prstGeom>
            <a:noFill/>
            <a:ln w="9525">
              <a:solidFill>
                <a:srgbClr val="002570"/>
              </a:solidFill>
              <a:miter lim="800000"/>
              <a:headEnd/>
              <a:tailEnd/>
            </a:ln>
          </p:spPr>
          <p:txBody>
            <a:bodyPr/>
            <a:lstStyle/>
            <a:p>
              <a:pPr indent="-342900">
                <a:lnSpc>
                  <a:spcPct val="130000"/>
                </a:lnSpc>
                <a:buAutoNum type="arabicPeriod"/>
              </a:pP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모선은 </a:t>
              </a:r>
              <a:r>
                <a:rPr lang="ko-KR" altLang="en-US" sz="145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적층형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 구조입니다</a:t>
              </a:r>
              <a:r>
                <a:rPr lang="en-US" altLang="ko-KR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.(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예</a:t>
              </a:r>
              <a:r>
                <a:rPr lang="en-US" altLang="ko-KR" sz="145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en-US" altLang="ko-KR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: 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하부에서부터 </a:t>
              </a:r>
              <a:r>
                <a:rPr lang="en-US" altLang="ko-KR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R,S,T,N) </a:t>
              </a:r>
            </a:p>
            <a:p>
              <a:pPr indent="-342900">
                <a:lnSpc>
                  <a:spcPct val="130000"/>
                </a:lnSpc>
                <a:buAutoNum type="arabicPeriod"/>
              </a:pP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모선과 분기 차단기 접속 방법은 </a:t>
              </a:r>
              <a:r>
                <a:rPr lang="ko-KR" altLang="en-US" sz="145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무정전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 교체</a:t>
              </a:r>
              <a:r>
                <a:rPr lang="en-US" altLang="ko-KR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기능성 </a:t>
              </a:r>
              <a:r>
                <a:rPr lang="ko-KR" altLang="en-US" sz="145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활선</a:t>
              </a:r>
              <a:r>
                <a:rPr lang="en-US" altLang="ko-KR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)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 모듈을 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</a:rPr>
                <a:t>적</a:t>
              </a:r>
              <a:r>
                <a:rPr lang="ko-KR" altLang="en-US" sz="145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</a:rPr>
                <a:t>용</a:t>
              </a:r>
              <a:r>
                <a:rPr lang="ko-KR" altLang="en-US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한 방식입니다</a:t>
              </a:r>
              <a:r>
                <a:rPr lang="en-US" altLang="ko-KR" sz="145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14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507209" y="5233387"/>
              <a:ext cx="1688527" cy="346888"/>
            </a:xfrm>
            <a:custGeom>
              <a:avLst/>
              <a:gdLst>
                <a:gd name="T0" fmla="*/ 744 w 777"/>
                <a:gd name="T1" fmla="*/ 0 h 141"/>
                <a:gd name="T2" fmla="*/ 32 w 777"/>
                <a:gd name="T3" fmla="*/ 0 h 141"/>
                <a:gd name="T4" fmla="*/ 0 w 777"/>
                <a:gd name="T5" fmla="*/ 33 h 141"/>
                <a:gd name="T6" fmla="*/ 0 w 777"/>
                <a:gd name="T7" fmla="*/ 141 h 141"/>
                <a:gd name="T8" fmla="*/ 777 w 777"/>
                <a:gd name="T9" fmla="*/ 141 h 141"/>
                <a:gd name="T10" fmla="*/ 777 w 777"/>
                <a:gd name="T11" fmla="*/ 33 h 141"/>
                <a:gd name="T12" fmla="*/ 744 w 777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7" h="141">
                  <a:moveTo>
                    <a:pt x="744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5"/>
                    <a:pt x="0" y="33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777" y="141"/>
                    <a:pt x="777" y="141"/>
                    <a:pt x="777" y="141"/>
                  </a:cubicBezTo>
                  <a:cubicBezTo>
                    <a:pt x="777" y="33"/>
                    <a:pt x="777" y="33"/>
                    <a:pt x="777" y="33"/>
                  </a:cubicBezTo>
                  <a:cubicBezTo>
                    <a:pt x="777" y="15"/>
                    <a:pt x="762" y="0"/>
                    <a:pt x="744" y="0"/>
                  </a:cubicBezTo>
                  <a:close/>
                </a:path>
              </a:pathLst>
            </a:custGeom>
            <a:solidFill>
              <a:srgbClr val="002570"/>
            </a:solidFill>
            <a:ln>
              <a:solidFill>
                <a:srgbClr val="002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n-ea"/>
                </a:rPr>
                <a:t>핵심 특징</a:t>
              </a:r>
            </a:p>
          </p:txBody>
        </p:sp>
      </p:grpSp>
      <p:pic>
        <p:nvPicPr>
          <p:cNvPr id="2051" name="Picture 3" descr="\\Ts5800d8d2\데이터\Sunwoo _ CAD 작업방\PDU\모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000108"/>
            <a:ext cx="2928958" cy="4071966"/>
          </a:xfrm>
          <a:prstGeom prst="rect">
            <a:avLst/>
          </a:prstGeom>
          <a:noFill/>
        </p:spPr>
      </p:pic>
      <p:pic>
        <p:nvPicPr>
          <p:cNvPr id="2052" name="Picture 4" descr="C:\Users\home\Desktop\분전반구성도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00108"/>
            <a:ext cx="2857520" cy="4071966"/>
          </a:xfrm>
          <a:prstGeom prst="rect">
            <a:avLst/>
          </a:prstGeom>
          <a:noFill/>
        </p:spPr>
      </p:pic>
      <p:pic>
        <p:nvPicPr>
          <p:cNvPr id="2053" name="Picture 5" descr="\\Ts5800d8d2\데이터\Sunwoo _ CAD 작업방\PDU\모듈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000108"/>
            <a:ext cx="2598149" cy="3143272"/>
          </a:xfrm>
          <a:prstGeom prst="rect">
            <a:avLst/>
          </a:prstGeom>
          <a:noFill/>
        </p:spPr>
      </p:pic>
      <p:cxnSp>
        <p:nvCxnSpPr>
          <p:cNvPr id="28" name="직선 화살표 연결선 31"/>
          <p:cNvCxnSpPr>
            <a:cxnSpLocks noChangeShapeType="1"/>
          </p:cNvCxnSpPr>
          <p:nvPr/>
        </p:nvCxnSpPr>
        <p:spPr bwMode="auto">
          <a:xfrm rot="5400000">
            <a:off x="7412928" y="2138506"/>
            <a:ext cx="726361" cy="44983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TextBox 69"/>
          <p:cNvSpPr txBox="1">
            <a:spLocks noChangeArrowheads="1"/>
          </p:cNvSpPr>
          <p:nvPr/>
        </p:nvSpPr>
        <p:spPr bwMode="auto">
          <a:xfrm>
            <a:off x="7572396" y="1571612"/>
            <a:ext cx="1008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주 모선 </a:t>
            </a:r>
            <a:endParaRPr lang="en-US" altLang="ko-KR" sz="1200" b="1" u="none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  <a:p>
            <a:r>
              <a:rPr lang="ko-KR" altLang="en-US" sz="1200" b="1" u="none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적층형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구조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1071538" y="2714620"/>
            <a:ext cx="840451" cy="1798360"/>
          </a:xfrm>
          <a:prstGeom prst="ellipse">
            <a:avLst/>
          </a:prstGeom>
          <a:noFill/>
          <a:ln w="190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2" name="직선 연결선 31"/>
          <p:cNvCxnSpPr>
            <a:stCxn id="56" idx="4"/>
          </p:cNvCxnSpPr>
          <p:nvPr/>
        </p:nvCxnSpPr>
        <p:spPr>
          <a:xfrm rot="16200000" flipH="1">
            <a:off x="2354866" y="3355006"/>
            <a:ext cx="1628954" cy="662174"/>
          </a:xfrm>
          <a:prstGeom prst="line">
            <a:avLst/>
          </a:prstGeom>
          <a:noFill/>
          <a:ln w="190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TextBox 32"/>
          <p:cNvSpPr txBox="1"/>
          <p:nvPr/>
        </p:nvSpPr>
        <p:spPr>
          <a:xfrm>
            <a:off x="3000364" y="4500570"/>
            <a:ext cx="2928958" cy="52422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rgbClr val="C00000"/>
                </a:solidFill>
                <a:latin typeface="+mn-ea"/>
              </a:rPr>
              <a:t>적용특허기술 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rgbClr val="C00000"/>
              </a:solidFill>
              <a:latin typeface="+mn-ea"/>
            </a:endParaRPr>
          </a:p>
          <a:p>
            <a:pPr algn="ctr"/>
            <a:endParaRPr lang="en-US" altLang="ko-KR" sz="4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tx1"/>
                </a:solidFill>
                <a:latin typeface="+mn-ea"/>
              </a:rPr>
              <a:t>제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tx1"/>
                </a:solidFill>
                <a:latin typeface="+mn-ea"/>
              </a:rPr>
              <a:t>10-1167575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tx1"/>
                </a:solidFill>
                <a:latin typeface="+mn-ea"/>
              </a:rPr>
              <a:t>기능성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tx1"/>
                </a:solidFill>
                <a:latin typeface="+mn-ea"/>
              </a:rPr>
              <a:t>활선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tx1"/>
                </a:solidFill>
                <a:latin typeface="+mn-ea"/>
              </a:rPr>
              <a:t> 교체 모듈</a:t>
            </a:r>
          </a:p>
        </p:txBody>
      </p:sp>
      <p:cxnSp>
        <p:nvCxnSpPr>
          <p:cNvPr id="36" name="직선 연결선 35"/>
          <p:cNvCxnSpPr/>
          <p:nvPr/>
        </p:nvCxnSpPr>
        <p:spPr>
          <a:xfrm rot="5400000">
            <a:off x="3428992" y="3786190"/>
            <a:ext cx="785818" cy="642942"/>
          </a:xfrm>
          <a:prstGeom prst="line">
            <a:avLst/>
          </a:prstGeom>
          <a:noFill/>
          <a:ln w="190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69"/>
          <p:cNvSpPr txBox="1">
            <a:spLocks noChangeArrowheads="1"/>
          </p:cNvSpPr>
          <p:nvPr/>
        </p:nvSpPr>
        <p:spPr bwMode="auto">
          <a:xfrm>
            <a:off x="71406" y="1643050"/>
            <a:ext cx="10086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메인 차단기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</p:txBody>
      </p:sp>
      <p:cxnSp>
        <p:nvCxnSpPr>
          <p:cNvPr id="46" name="직선 화살표 연결선 45"/>
          <p:cNvCxnSpPr/>
          <p:nvPr/>
        </p:nvCxnSpPr>
        <p:spPr>
          <a:xfrm>
            <a:off x="357158" y="2571744"/>
            <a:ext cx="7144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9"/>
          <p:cNvSpPr txBox="1">
            <a:spLocks noChangeArrowheads="1"/>
          </p:cNvSpPr>
          <p:nvPr/>
        </p:nvSpPr>
        <p:spPr bwMode="auto">
          <a:xfrm>
            <a:off x="142844" y="2285992"/>
            <a:ext cx="10086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u="none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적층형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모선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</p:txBody>
      </p:sp>
      <p:cxnSp>
        <p:nvCxnSpPr>
          <p:cNvPr id="49" name="직선 화살표 연결선 48"/>
          <p:cNvCxnSpPr/>
          <p:nvPr/>
        </p:nvCxnSpPr>
        <p:spPr>
          <a:xfrm>
            <a:off x="428596" y="1928802"/>
            <a:ext cx="7144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타원 55"/>
          <p:cNvSpPr/>
          <p:nvPr/>
        </p:nvSpPr>
        <p:spPr>
          <a:xfrm>
            <a:off x="2214546" y="2285992"/>
            <a:ext cx="1247419" cy="585624"/>
          </a:xfrm>
          <a:prstGeom prst="ellipse">
            <a:avLst/>
          </a:prstGeom>
          <a:noFill/>
          <a:ln w="190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0" name="직선 화살표 연결선 59"/>
          <p:cNvCxnSpPr/>
          <p:nvPr/>
        </p:nvCxnSpPr>
        <p:spPr>
          <a:xfrm rot="10800000">
            <a:off x="1571604" y="3000372"/>
            <a:ext cx="150019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9"/>
          <p:cNvSpPr txBox="1">
            <a:spLocks noChangeArrowheads="1"/>
          </p:cNvSpPr>
          <p:nvPr/>
        </p:nvSpPr>
        <p:spPr bwMode="auto">
          <a:xfrm>
            <a:off x="2357422" y="2357430"/>
            <a:ext cx="1008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분기 차단기</a:t>
            </a:r>
            <a:endParaRPr lang="en-US" altLang="ko-KR" sz="1200" b="1" u="none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  <a:p>
            <a:r>
              <a:rPr lang="en-US" altLang="ko-KR" sz="12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MODULE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</p:txBody>
      </p:sp>
      <p:cxnSp>
        <p:nvCxnSpPr>
          <p:cNvPr id="68" name="직선 화살표 연결선 67"/>
          <p:cNvCxnSpPr/>
          <p:nvPr/>
        </p:nvCxnSpPr>
        <p:spPr>
          <a:xfrm>
            <a:off x="142844" y="4643446"/>
            <a:ext cx="92872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9"/>
          <p:cNvSpPr txBox="1">
            <a:spLocks noChangeArrowheads="1"/>
          </p:cNvSpPr>
          <p:nvPr/>
        </p:nvSpPr>
        <p:spPr bwMode="auto">
          <a:xfrm>
            <a:off x="0" y="4357694"/>
            <a:ext cx="10086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주모선 지지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1-1. </a:t>
            </a:r>
            <a:r>
              <a:rPr lang="ko-KR" altLang="en-US" dirty="0" smtClean="0">
                <a:solidFill>
                  <a:srgbClr val="FF0000"/>
                </a:solidFill>
              </a:rPr>
              <a:t>모듈 </a:t>
            </a:r>
            <a:r>
              <a:rPr lang="ko-KR" altLang="en-US" dirty="0" smtClean="0"/>
              <a:t>체결 구성도</a:t>
            </a:r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285720" y="2000240"/>
            <a:ext cx="8248445" cy="2027624"/>
            <a:chOff x="899592" y="1628800"/>
            <a:chExt cx="6479939" cy="1592892"/>
          </a:xfrm>
        </p:grpSpPr>
        <p:pic>
          <p:nvPicPr>
            <p:cNvPr id="5" name="그림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40205" y="1637756"/>
              <a:ext cx="1739326" cy="1583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그림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9592" y="1628800"/>
              <a:ext cx="1526796" cy="1583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그림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0260" y="1637756"/>
              <a:ext cx="2132611" cy="1583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오른쪽 화살표 5"/>
            <p:cNvSpPr>
              <a:spLocks noChangeArrowheads="1"/>
            </p:cNvSpPr>
            <p:nvPr/>
          </p:nvSpPr>
          <p:spPr bwMode="auto">
            <a:xfrm>
              <a:off x="2555776" y="2299957"/>
              <a:ext cx="269180" cy="241623"/>
            </a:xfrm>
            <a:prstGeom prst="rightArrow">
              <a:avLst>
                <a:gd name="adj1" fmla="val 50000"/>
                <a:gd name="adj2" fmla="val 49895"/>
              </a:avLst>
            </a:prstGeom>
            <a:solidFill>
              <a:srgbClr val="0000CC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오른쪽 화살표 5"/>
            <p:cNvSpPr>
              <a:spLocks noChangeArrowheads="1"/>
            </p:cNvSpPr>
            <p:nvPr/>
          </p:nvSpPr>
          <p:spPr bwMode="auto">
            <a:xfrm>
              <a:off x="5220936" y="2302256"/>
              <a:ext cx="269180" cy="241623"/>
            </a:xfrm>
            <a:prstGeom prst="rightArrow">
              <a:avLst>
                <a:gd name="adj1" fmla="val 50000"/>
                <a:gd name="adj2" fmla="val 49895"/>
              </a:avLst>
            </a:prstGeom>
            <a:solidFill>
              <a:srgbClr val="0000CC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539552" y="4581128"/>
            <a:ext cx="8064896" cy="1012795"/>
          </a:xfrm>
          <a:prstGeom prst="rect">
            <a:avLst/>
          </a:prstGeom>
          <a:solidFill>
            <a:srgbClr val="00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 typeface="Wingdings" pitchFamily="2" charset="2"/>
              <a:buChar char="l"/>
            </a:pPr>
            <a:r>
              <a:rPr kumimoji="1"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레고</a:t>
            </a:r>
            <a:r>
              <a:rPr kumimoji="1"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블록 조립하듯이 손쉽고 간편하게 제작이 가능한 </a:t>
            </a:r>
            <a:r>
              <a:rPr kumimoji="1"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적층형</a:t>
            </a:r>
            <a:r>
              <a:rPr kumimoji="1"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모듈 삽입 방식입니다</a:t>
            </a:r>
            <a:r>
              <a:rPr kumimoji="1"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l"/>
            </a:pPr>
            <a:r>
              <a:rPr kumimoji="1"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하부로부터 </a:t>
            </a:r>
            <a:r>
              <a:rPr kumimoji="1"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R,S,T,N </a:t>
            </a:r>
            <a:r>
              <a:rPr kumimoji="1"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형상의 모듈을 채택하였습니다</a:t>
            </a:r>
            <a:r>
              <a:rPr kumimoji="1"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</a:t>
            </a:r>
            <a:endParaRPr kumimoji="1"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20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1-2. </a:t>
            </a:r>
            <a:r>
              <a:rPr lang="ko-KR" altLang="en-US" dirty="0" smtClean="0">
                <a:solidFill>
                  <a:srgbClr val="FF0000"/>
                </a:solidFill>
              </a:rPr>
              <a:t>모듈 </a:t>
            </a:r>
            <a:r>
              <a:rPr lang="ko-KR" altLang="en-US" dirty="0" smtClean="0"/>
              <a:t>레버 동작원리 </a:t>
            </a:r>
            <a:r>
              <a:rPr lang="en-US" altLang="ko-KR" dirty="0" smtClean="0"/>
              <a:t>-① </a:t>
            </a:r>
            <a:endParaRPr lang="ko-KR" altLang="en-US" dirty="0"/>
          </a:p>
        </p:txBody>
      </p:sp>
      <p:pic>
        <p:nvPicPr>
          <p:cNvPr id="5" name="그림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697" y="969774"/>
            <a:ext cx="2016224" cy="1709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그림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645" y="980728"/>
            <a:ext cx="1935685" cy="17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그림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140968"/>
            <a:ext cx="2506435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59"/>
          <p:cNvSpPr txBox="1">
            <a:spLocks noChangeArrowheads="1"/>
          </p:cNvSpPr>
          <p:nvPr/>
        </p:nvSpPr>
        <p:spPr bwMode="auto">
          <a:xfrm>
            <a:off x="899592" y="2636912"/>
            <a:ext cx="313648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300" dirty="0" smtClean="0">
                <a:solidFill>
                  <a:srgbClr val="FF0000"/>
                </a:solidFill>
              </a:rPr>
              <a:t>호루라기형태 스위치</a:t>
            </a:r>
            <a:r>
              <a:rPr lang="en-US" altLang="ko-KR" sz="1300" dirty="0" smtClean="0">
                <a:solidFill>
                  <a:srgbClr val="FF0000"/>
                </a:solidFill>
              </a:rPr>
              <a:t>(</a:t>
            </a:r>
            <a:r>
              <a:rPr lang="ko-KR" altLang="en-US" sz="1300" dirty="0" smtClean="0">
                <a:solidFill>
                  <a:srgbClr val="FF0000"/>
                </a:solidFill>
              </a:rPr>
              <a:t>조작용 </a:t>
            </a:r>
            <a:r>
              <a:rPr lang="ko-KR" altLang="en-US" sz="1300" dirty="0" err="1" smtClean="0">
                <a:solidFill>
                  <a:srgbClr val="FF0000"/>
                </a:solidFill>
              </a:rPr>
              <a:t>기구부</a:t>
            </a:r>
            <a:r>
              <a:rPr lang="en-US" altLang="ko-KR" sz="1300" dirty="0" smtClean="0">
                <a:solidFill>
                  <a:srgbClr val="FF0000"/>
                </a:solidFill>
              </a:rPr>
              <a:t>)</a:t>
            </a:r>
            <a:r>
              <a:rPr lang="ko-KR" altLang="en-US" sz="1300" dirty="0" smtClean="0">
                <a:solidFill>
                  <a:srgbClr val="FF0000"/>
                </a:solidFill>
              </a:rPr>
              <a:t>의 </a:t>
            </a:r>
            <a:r>
              <a:rPr lang="ko-KR" altLang="en-US" sz="1300" dirty="0" err="1" smtClean="0">
                <a:solidFill>
                  <a:srgbClr val="FF0000"/>
                </a:solidFill>
              </a:rPr>
              <a:t>지렛대식</a:t>
            </a:r>
            <a:r>
              <a:rPr lang="ko-KR" altLang="en-US" sz="1300" dirty="0" smtClean="0">
                <a:solidFill>
                  <a:srgbClr val="FF0000"/>
                </a:solidFill>
              </a:rPr>
              <a:t> 회전운동</a:t>
            </a:r>
            <a:endParaRPr lang="ko-KR" altLang="en-US" sz="1300" dirty="0">
              <a:solidFill>
                <a:srgbClr val="FF0000"/>
              </a:solidFill>
            </a:endParaRPr>
          </a:p>
        </p:txBody>
      </p:sp>
      <p:sp>
        <p:nvSpPr>
          <p:cNvPr id="9" name="원형 화살표 8"/>
          <p:cNvSpPr/>
          <p:nvPr/>
        </p:nvSpPr>
        <p:spPr bwMode="auto">
          <a:xfrm>
            <a:off x="1907704" y="3068960"/>
            <a:ext cx="747712" cy="747712"/>
          </a:xfrm>
          <a:prstGeom prst="circularArrow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18900000" scaled="1"/>
          </a:gradFill>
          <a:ln w="17145" algn="ctr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defRPr/>
            </a:pPr>
            <a:endParaRPr lang="ko-KR" altLang="en-US" sz="1400" b="1" u="none" dirty="0">
              <a:ln>
                <a:solidFill>
                  <a:schemeClr val="tx1">
                    <a:alpha val="0"/>
                  </a:schemeClr>
                </a:solidFill>
              </a:ln>
              <a:latin typeface="+mn-ea"/>
            </a:endParaRPr>
          </a:p>
        </p:txBody>
      </p:sp>
      <p:cxnSp>
        <p:nvCxnSpPr>
          <p:cNvPr id="11" name="직선 화살표 연결선 25"/>
          <p:cNvCxnSpPr>
            <a:cxnSpLocks noChangeShapeType="1"/>
          </p:cNvCxnSpPr>
          <p:nvPr/>
        </p:nvCxnSpPr>
        <p:spPr bwMode="auto">
          <a:xfrm flipH="1" flipV="1">
            <a:off x="2267744" y="4581128"/>
            <a:ext cx="551871" cy="622365"/>
          </a:xfrm>
          <a:prstGeom prst="straightConnector1">
            <a:avLst/>
          </a:prstGeom>
          <a:noFill/>
          <a:ln w="952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12" name="직선 연결선 27"/>
          <p:cNvCxnSpPr>
            <a:cxnSpLocks noChangeShapeType="1"/>
          </p:cNvCxnSpPr>
          <p:nvPr/>
        </p:nvCxnSpPr>
        <p:spPr bwMode="auto">
          <a:xfrm>
            <a:off x="2819615" y="5203492"/>
            <a:ext cx="215900" cy="0"/>
          </a:xfrm>
          <a:prstGeom prst="lin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</p:cxnSp>
      <p:sp>
        <p:nvSpPr>
          <p:cNvPr id="13" name="오른쪽 화살표 12"/>
          <p:cNvSpPr/>
          <p:nvPr/>
        </p:nvSpPr>
        <p:spPr bwMode="auto">
          <a:xfrm>
            <a:off x="3995936" y="4077072"/>
            <a:ext cx="935931" cy="647700"/>
          </a:xfrm>
          <a:prstGeom prst="rightArrow">
            <a:avLst/>
          </a:prstGeom>
          <a:solidFill>
            <a:srgbClr val="0000CC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4" name="그림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6551" y="3068960"/>
            <a:ext cx="2931873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타원 29"/>
          <p:cNvSpPr>
            <a:spLocks noChangeArrowheads="1"/>
          </p:cNvSpPr>
          <p:nvPr/>
        </p:nvSpPr>
        <p:spPr bwMode="auto">
          <a:xfrm>
            <a:off x="6784355" y="3932287"/>
            <a:ext cx="503237" cy="5048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sz="1400" b="1" u="none">
              <a:ln>
                <a:solidFill>
                  <a:schemeClr val="tx1">
                    <a:alpha val="0"/>
                  </a:schemeClr>
                </a:solidFill>
              </a:ln>
              <a:latin typeface="+mn-ea"/>
            </a:endParaRPr>
          </a:p>
        </p:txBody>
      </p:sp>
      <p:cxnSp>
        <p:nvCxnSpPr>
          <p:cNvPr id="16" name="직선 화살표 연결선 31"/>
          <p:cNvCxnSpPr>
            <a:cxnSpLocks noChangeShapeType="1"/>
            <a:stCxn id="18" idx="2"/>
            <a:endCxn id="15" idx="7"/>
          </p:cNvCxnSpPr>
          <p:nvPr/>
        </p:nvCxnSpPr>
        <p:spPr bwMode="auto">
          <a:xfrm flipH="1">
            <a:off x="7213895" y="3098577"/>
            <a:ext cx="886497" cy="90764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" name="TextBox 69"/>
          <p:cNvSpPr txBox="1">
            <a:spLocks noChangeArrowheads="1"/>
          </p:cNvSpPr>
          <p:nvPr/>
        </p:nvSpPr>
        <p:spPr bwMode="auto">
          <a:xfrm>
            <a:off x="7092280" y="2636912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부스</a:t>
            </a:r>
            <a:r>
              <a:rPr lang="ko-KR" altLang="en-US" sz="12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바</a:t>
            </a:r>
            <a:r>
              <a:rPr lang="en-US" altLang="ko-KR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</a:t>
            </a:r>
            <a:r>
              <a:rPr lang="ko-KR" altLang="en-US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연결편의 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압력으로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  <a:p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주모선과 </a:t>
            </a:r>
            <a:r>
              <a:rPr lang="ko-KR" altLang="en-US" sz="12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분기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모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선이 </a:t>
            </a:r>
            <a:r>
              <a:rPr lang="ko-KR" altLang="en-US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연결</a:t>
            </a:r>
            <a:r>
              <a:rPr lang="en-US" altLang="ko-KR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        </a:t>
            </a:r>
          </a:p>
        </p:txBody>
      </p:sp>
      <p:sp>
        <p:nvSpPr>
          <p:cNvPr id="10" name="TextBox 65"/>
          <p:cNvSpPr txBox="1">
            <a:spLocks noChangeArrowheads="1"/>
          </p:cNvSpPr>
          <p:nvPr/>
        </p:nvSpPr>
        <p:spPr bwMode="auto">
          <a:xfrm>
            <a:off x="2940265" y="4869160"/>
            <a:ext cx="219162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스프링</a:t>
            </a:r>
            <a:endParaRPr lang="en-US" altLang="ko-KR" sz="14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역할</a:t>
            </a:r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 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스위치 </a:t>
            </a:r>
            <a:r>
              <a:rPr lang="en-US" altLang="ko-KR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OPEN</a:t>
            </a:r>
            <a:r>
              <a:rPr lang="ko-KR" altLang="en-US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시 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  <a:sym typeface="Wingdings" pitchFamily="2" charset="2"/>
            </a:endParaRPr>
          </a:p>
          <a:p>
            <a:r>
              <a:rPr lang="en-US" altLang="ko-KR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        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실린더 </a:t>
            </a:r>
            <a:r>
              <a:rPr lang="ko-KR" altLang="en-US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  <a:sym typeface="Wingdings" pitchFamily="2" charset="2"/>
              </a:rPr>
              <a:t>축을</a:t>
            </a:r>
            <a:r>
              <a:rPr lang="en-US" altLang="ko-KR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상승 시켜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r>
              <a:rPr lang="en-US" altLang="ko-KR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       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모선과</a:t>
            </a:r>
            <a:r>
              <a:rPr lang="en-US" altLang="ko-KR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12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모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듈</a:t>
            </a:r>
            <a:r>
              <a:rPr lang="ko-KR" altLang="en-US" sz="12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의 결합을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r>
              <a:rPr lang="en-US" altLang="ko-KR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       </a:t>
            </a:r>
            <a:r>
              <a:rPr lang="ko-KR" altLang="en-US" sz="1200" b="1" u="none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원할이</a:t>
            </a:r>
            <a:r>
              <a:rPr lang="ko-KR" altLang="en-US" sz="12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진행 시켜줌</a:t>
            </a:r>
            <a:endParaRPr lang="en-US" altLang="ko-KR" sz="1200" b="1" u="none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31056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1-2. </a:t>
            </a:r>
            <a:r>
              <a:rPr lang="ko-KR" altLang="en-US" dirty="0" smtClean="0">
                <a:solidFill>
                  <a:srgbClr val="FF0000"/>
                </a:solidFill>
              </a:rPr>
              <a:t>모듈 </a:t>
            </a:r>
            <a:r>
              <a:rPr lang="ko-KR" altLang="en-US" dirty="0" smtClean="0"/>
              <a:t>레버 동작원리 </a:t>
            </a:r>
            <a:r>
              <a:rPr lang="en-US" altLang="ko-KR" dirty="0" smtClean="0"/>
              <a:t>-②</a:t>
            </a:r>
            <a:endParaRPr lang="ko-KR" altLang="en-US" dirty="0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420198" y="5536396"/>
            <a:ext cx="2561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스위치</a:t>
            </a:r>
            <a:r>
              <a:rPr lang="en-US" altLang="ko-KR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조작용 </a:t>
            </a:r>
            <a:r>
              <a:rPr lang="ko-KR" altLang="en-US" sz="1400" b="1" u="none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기구부</a:t>
            </a:r>
            <a:r>
              <a:rPr lang="en-US" altLang="ko-KR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OFF</a:t>
            </a:r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273047" y="5536396"/>
            <a:ext cx="2515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스위치</a:t>
            </a:r>
            <a:r>
              <a:rPr lang="en-US" altLang="ko-KR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(</a:t>
            </a:r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조작용 </a:t>
            </a:r>
            <a:r>
              <a:rPr lang="ko-KR" altLang="en-US" sz="1400" b="1" u="none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기구부</a:t>
            </a:r>
            <a:r>
              <a:rPr lang="en-US" altLang="ko-KR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)</a:t>
            </a:r>
            <a:r>
              <a:rPr lang="ko-KR" altLang="en-US" sz="1400" b="1" u="none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</a:t>
            </a:r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ON</a:t>
            </a:r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시</a:t>
            </a:r>
          </a:p>
        </p:txBody>
      </p:sp>
      <p:cxnSp>
        <p:nvCxnSpPr>
          <p:cNvPr id="7" name="직선 화살표 연결선 16"/>
          <p:cNvCxnSpPr>
            <a:cxnSpLocks noChangeShapeType="1"/>
            <a:stCxn id="12" idx="2"/>
          </p:cNvCxnSpPr>
          <p:nvPr/>
        </p:nvCxnSpPr>
        <p:spPr bwMode="auto">
          <a:xfrm flipH="1">
            <a:off x="1824063" y="1575956"/>
            <a:ext cx="837407" cy="98902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9" name="그림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287" y="1657613"/>
            <a:ext cx="201295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직선 화살표 연결선 18"/>
          <p:cNvCxnSpPr>
            <a:cxnSpLocks noChangeShapeType="1"/>
            <a:stCxn id="8" idx="2"/>
          </p:cNvCxnSpPr>
          <p:nvPr/>
        </p:nvCxnSpPr>
        <p:spPr bwMode="auto">
          <a:xfrm flipH="1">
            <a:off x="6646510" y="1647964"/>
            <a:ext cx="1151721" cy="1008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17" name="그룹 16"/>
          <p:cNvGrpSpPr/>
          <p:nvPr/>
        </p:nvGrpSpPr>
        <p:grpSpPr>
          <a:xfrm>
            <a:off x="696938" y="1583904"/>
            <a:ext cx="4008437" cy="3871912"/>
            <a:chOff x="696938" y="1583904"/>
            <a:chExt cx="4008437" cy="387191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38" y="1583904"/>
              <a:ext cx="1962150" cy="387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1772816"/>
              <a:ext cx="1933575" cy="334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1979712" y="1052736"/>
            <a:ext cx="13635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ea"/>
              </a:rPr>
              <a:t>OFF TEXT</a:t>
            </a:r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ea"/>
              </a:rPr>
              <a:t>노출</a:t>
            </a:r>
            <a:endParaRPr lang="en-US" altLang="ko-KR" sz="1400" b="1" u="none" dirty="0">
              <a:ln>
                <a:solidFill>
                  <a:schemeClr val="tx1">
                    <a:alpha val="0"/>
                  </a:schemeClr>
                </a:solidFill>
              </a:ln>
              <a:latin typeface="+mn-ea"/>
            </a:endParaRPr>
          </a:p>
          <a:p>
            <a:pPr algn="ctr"/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ea"/>
              </a:rPr>
              <a:t>육안확인 가능</a:t>
            </a:r>
          </a:p>
        </p:txBody>
      </p:sp>
      <p:cxnSp>
        <p:nvCxnSpPr>
          <p:cNvPr id="13" name="직선 화살표 연결선 16"/>
          <p:cNvCxnSpPr>
            <a:cxnSpLocks noChangeShapeType="1"/>
            <a:stCxn id="12" idx="2"/>
          </p:cNvCxnSpPr>
          <p:nvPr/>
        </p:nvCxnSpPr>
        <p:spPr bwMode="auto">
          <a:xfrm rot="16200000" flipH="1">
            <a:off x="2404461" y="1832965"/>
            <a:ext cx="852912" cy="33889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7136030" y="1124744"/>
            <a:ext cx="1324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ea"/>
              </a:rPr>
              <a:t>ON TEXT</a:t>
            </a:r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ea"/>
              </a:rPr>
              <a:t>노출</a:t>
            </a:r>
            <a:endParaRPr lang="en-US" altLang="ko-KR" sz="1400" b="1" u="none" dirty="0">
              <a:ln>
                <a:solidFill>
                  <a:schemeClr val="tx1">
                    <a:alpha val="0"/>
                  </a:schemeClr>
                </a:solidFill>
              </a:ln>
              <a:latin typeface="+mn-ea"/>
            </a:endParaRPr>
          </a:p>
          <a:p>
            <a:pPr algn="ctr"/>
            <a:r>
              <a:rPr lang="ko-KR" altLang="en-US" sz="1400" b="1" u="none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+mn-ea"/>
              </a:rPr>
              <a:t>육안확인 가능</a:t>
            </a:r>
          </a:p>
        </p:txBody>
      </p:sp>
    </p:spTree>
    <p:extLst>
      <p:ext uri="{BB962C8B-B14F-4D97-AF65-F5344CB8AC3E}">
        <p14:creationId xmlns:p14="http://schemas.microsoft.com/office/powerpoint/2010/main" val="8704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적용특허기술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7312781" y="260648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b="1" dirty="0" smtClean="0">
                <a:ln>
                  <a:solidFill>
                    <a:srgbClr val="FFFF00">
                      <a:alpha val="0"/>
                    </a:srgbClr>
                  </a:solidFill>
                </a:ln>
                <a:solidFill>
                  <a:srgbClr val="FFFF00"/>
                </a:solidFill>
              </a:rPr>
              <a:t>10-1167575</a:t>
            </a:r>
          </a:p>
          <a:p>
            <a:pPr algn="r"/>
            <a:r>
              <a:rPr lang="ko-KR" altLang="en-US" sz="1200" b="1" dirty="0" smtClean="0">
                <a:ln>
                  <a:solidFill>
                    <a:srgbClr val="FFFF00">
                      <a:alpha val="0"/>
                    </a:srgbClr>
                  </a:solidFill>
                </a:ln>
                <a:solidFill>
                  <a:srgbClr val="FFFF00"/>
                </a:solidFill>
              </a:rPr>
              <a:t>기능성 </a:t>
            </a:r>
            <a:r>
              <a:rPr lang="ko-KR" altLang="en-US" sz="1200" b="1" dirty="0" err="1" smtClean="0">
                <a:ln>
                  <a:solidFill>
                    <a:srgbClr val="FFFF00">
                      <a:alpha val="0"/>
                    </a:srgbClr>
                  </a:solidFill>
                </a:ln>
                <a:solidFill>
                  <a:srgbClr val="FFFF00"/>
                </a:solidFill>
              </a:rPr>
              <a:t>활선</a:t>
            </a:r>
            <a:r>
              <a:rPr lang="ko-KR" altLang="en-US" sz="1200" b="1" dirty="0" smtClean="0">
                <a:ln>
                  <a:solidFill>
                    <a:srgbClr val="FFFF00">
                      <a:alpha val="0"/>
                    </a:srgbClr>
                  </a:solidFill>
                </a:ln>
                <a:solidFill>
                  <a:srgbClr val="FFFF00"/>
                </a:solidFill>
              </a:rPr>
              <a:t> 교체 모듈</a:t>
            </a:r>
            <a:endParaRPr lang="ko-KR" altLang="en-US" sz="1200" b="1" dirty="0">
              <a:ln>
                <a:solidFill>
                  <a:srgbClr val="FFFF00">
                    <a:alpha val="0"/>
                  </a:srgb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43752" y="4077072"/>
            <a:ext cx="8820736" cy="2448272"/>
          </a:xfrm>
          <a:prstGeom prst="roundRect">
            <a:avLst/>
          </a:prstGeom>
          <a:noFill/>
          <a:ln w="19050">
            <a:solidFill>
              <a:srgbClr val="07589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상하 일정간격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이격된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상태로 설치되어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메인차단기와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연결되는 다수개의 모선 및 분기차단기로부터 각 모선과 연결하도록 높이가 다르게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절곡된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다수개의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활선을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연결 및 분리하기 위한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교체 모듈에 있어서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일측에는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상기 모선이 전후 방향으로 통과하여 지나가도록 하는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슬롯이 상하에 일정간격으로 형성되고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타측에는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절곡된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활선의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타측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단부가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통과하여 분기차단기에 연결하도록 좌우로 관통된 연결구가 형성되며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내부에는 상기 연결구로부터 상기 각 슬롯으로 연결되어 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활선이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끼워진 상태로 상기 모선의 하부에 안착하도록 하는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설치홈이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상하 일정간격으로 형성되는 한편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내부 중앙에는 상기 상하의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설치홈을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수직방향으로 통과하는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승강홀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형성되고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상부에는 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승강홀과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연결되는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작동홈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형성된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하우징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.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설치홈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사이에 설치하되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위에 설치되는 모선 상부에 설치되어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하강시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일측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단부가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상기 모선을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활선에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밀착시키고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상부에는 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승강홀을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통해 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작동홈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하부로 연장되는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작동돌기가 형성된 승강부재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.</a:t>
            </a:r>
            <a:endParaRPr kumimoji="1" lang="en-US" altLang="ko-KR" sz="11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상기 승강부재와 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사이에 설치되고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상기 승강부재를 상승시키도록 형성된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스프링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및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상기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작동홈에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축 결합되고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상기 승강부재의 상단이 밀착된 상태에서 회전을 통해 상기 승강부재를 승강시키도록 형성된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캠레버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포함하여 구성된 것을 특징으로 하는 </a:t>
            </a:r>
            <a:endParaRPr kumimoji="1" lang="en-US" altLang="ko-KR" sz="11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기능성 </a:t>
            </a:r>
            <a:r>
              <a:rPr kumimoji="1" lang="ko-KR" altLang="en-US" sz="11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활선</a:t>
            </a:r>
            <a:r>
              <a:rPr kumimoji="1" lang="ko-KR" altLang="en-US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교체 모듈</a:t>
            </a:r>
            <a:r>
              <a:rPr kumimoji="1" lang="en-US" altLang="ko-KR" sz="11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789040"/>
            <a:ext cx="13681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b="1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&lt;</a:t>
            </a:r>
            <a:r>
              <a:rPr lang="ko-KR" altLang="en-US" sz="1050" b="1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청구</a:t>
            </a:r>
            <a:r>
              <a:rPr lang="en-US" altLang="ko-KR" sz="1050" b="1" dirty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1</a:t>
            </a:r>
            <a:r>
              <a:rPr lang="ko-KR" altLang="en-US" sz="1050" b="1" dirty="0" smtClean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항</a:t>
            </a:r>
            <a:r>
              <a:rPr lang="en-US" altLang="ko-KR" sz="1050" b="1" dirty="0" smtClean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, </a:t>
            </a:r>
            <a:r>
              <a:rPr lang="ko-KR" altLang="en-US" sz="1050" b="1" dirty="0" err="1" smtClean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독립항</a:t>
            </a:r>
            <a:r>
              <a:rPr lang="en-US" altLang="ko-KR" sz="1050" b="1" dirty="0" smtClean="0">
                <a:ln>
                  <a:solidFill>
                    <a:srgbClr val="C00000">
                      <a:alpha val="0"/>
                    </a:srgbClr>
                  </a:solidFill>
                </a:ln>
                <a:solidFill>
                  <a:srgbClr val="002060"/>
                </a:solidFill>
                <a:latin typeface="+mn-ea"/>
                <a:ea typeface="+mn-ea"/>
              </a:rPr>
              <a:t>&gt;</a:t>
            </a:r>
            <a:endParaRPr lang="ko-KR" altLang="en-US" sz="1050" b="1" dirty="0">
              <a:ln>
                <a:solidFill>
                  <a:srgbClr val="C00000">
                    <a:alpha val="0"/>
                  </a:srgbClr>
                </a:solidFill>
              </a:ln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13" name="_x107321536" descr="EMB0000119c30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80728"/>
            <a:ext cx="4531841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5" name="Picture 1" descr="D:\이정민\성능인증\선우기전\기능성활선교체모듈 대표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80" y="980728"/>
            <a:ext cx="2892567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605114" y="3553271"/>
            <a:ext cx="116249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&lt;</a:t>
            </a:r>
            <a:r>
              <a:rPr kumimoji="1"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특허도면</a:t>
            </a:r>
            <a:r>
              <a:rPr kumimoji="1"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&gt;</a:t>
            </a:r>
            <a:endParaRPr kumimoji="1" lang="ko-KR" altLang="en-US" sz="1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4020" y="3553271"/>
            <a:ext cx="1763624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&lt;</a:t>
            </a:r>
            <a:r>
              <a:rPr kumimoji="1"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자사제품의 구조</a:t>
            </a:r>
            <a:r>
              <a:rPr kumimoji="1"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&gt;</a:t>
            </a:r>
            <a:endParaRPr kumimoji="1" lang="ko-KR" altLang="en-US" sz="1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77190"/>
              </p:ext>
            </p:extLst>
          </p:nvPr>
        </p:nvGraphicFramePr>
        <p:xfrm>
          <a:off x="251519" y="980728"/>
          <a:ext cx="8712969" cy="54760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105"/>
                <a:gridCol w="3888432"/>
                <a:gridCol w="3888432"/>
              </a:tblGrid>
              <a:tr h="30695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기존제품 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자사제품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376919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단락사고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발생 시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6815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차단기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2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차측의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단락사고로 인하여 발생된</a:t>
                      </a: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n-ea"/>
                      </a:endParaRPr>
                    </a:p>
                    <a:p>
                      <a:pPr algn="just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아크등이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분기차단기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1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차측으로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발산되어 </a:t>
                      </a: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n-ea"/>
                      </a:endParaRPr>
                    </a:p>
                    <a:p>
                      <a:pPr algn="just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 모선에서 연쇄적인 사고로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확장될수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</a:t>
                      </a: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n-ea"/>
                      </a:endParaRPr>
                    </a:p>
                    <a:p>
                      <a:pPr algn="just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있습니다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.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2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차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부하측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단락사고시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모듈이 모선을 보호</a:t>
                      </a: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하고있으므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</a:rPr>
                        <a:t>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</a:rPr>
                        <a:t>모선의 연쇄적 단락사고를 </a:t>
                      </a: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</a:rPr>
                        <a:t> 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</a:rPr>
                        <a:t>예방합니다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</a:rPr>
                        <a:t>.</a:t>
                      </a: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3. </a:t>
            </a:r>
            <a:r>
              <a:rPr lang="ko-KR" altLang="en-US" dirty="0" smtClean="0">
                <a:latin typeface="+mn-ea"/>
              </a:rPr>
              <a:t>모선의 </a:t>
            </a:r>
            <a:r>
              <a:rPr lang="ko-KR" altLang="en-US" dirty="0">
                <a:latin typeface="+mn-ea"/>
              </a:rPr>
              <a:t>연쇄적 단락사고 </a:t>
            </a:r>
            <a:r>
              <a:rPr lang="ko-KR" altLang="en-US" dirty="0" smtClean="0">
                <a:latin typeface="+mn-ea"/>
              </a:rPr>
              <a:t>예방</a:t>
            </a:r>
            <a:r>
              <a:rPr lang="en-US" altLang="ko-KR" dirty="0" smtClean="0">
                <a:latin typeface="+mn-ea"/>
              </a:rPr>
              <a:t>(</a:t>
            </a:r>
            <a:r>
              <a:rPr lang="ko-KR" altLang="en-US" dirty="0" smtClean="0">
                <a:latin typeface="+mn-ea"/>
              </a:rPr>
              <a:t>핵심기술</a:t>
            </a:r>
            <a:r>
              <a:rPr lang="en-US" altLang="ko-KR" dirty="0" smtClean="0">
                <a:latin typeface="+mn-ea"/>
              </a:rPr>
              <a:t>1)</a:t>
            </a:r>
            <a:endParaRPr lang="en-US" altLang="ko-KR" dirty="0">
              <a:latin typeface="+mn-ea"/>
            </a:endParaRPr>
          </a:p>
        </p:txBody>
      </p:sp>
      <p:pic>
        <p:nvPicPr>
          <p:cNvPr id="4098" name="Picture 2" descr="\\Ts5800d8d2\데이터\Sunwoo _ CAD 작업방\김창섭\사진\SAM_1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3176"/>
            <a:ext cx="3143272" cy="3600000"/>
          </a:xfrm>
          <a:prstGeom prst="rect">
            <a:avLst/>
          </a:prstGeom>
          <a:noFill/>
        </p:spPr>
      </p:pic>
      <p:sp>
        <p:nvSpPr>
          <p:cNvPr id="20" name="직사각형 19"/>
          <p:cNvSpPr/>
          <p:nvPr/>
        </p:nvSpPr>
        <p:spPr>
          <a:xfrm flipH="1">
            <a:off x="7186518" y="2366047"/>
            <a:ext cx="642942" cy="2323921"/>
          </a:xfrm>
          <a:prstGeom prst="rect">
            <a:avLst/>
          </a:prstGeom>
          <a:noFill/>
          <a:ln>
            <a:solidFill>
              <a:srgbClr val="66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2506438" cy="3581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직사각형 13"/>
          <p:cNvSpPr/>
          <p:nvPr/>
        </p:nvSpPr>
        <p:spPr>
          <a:xfrm>
            <a:off x="2457128" y="2204864"/>
            <a:ext cx="1826839" cy="2592287"/>
          </a:xfrm>
          <a:prstGeom prst="rect">
            <a:avLst/>
          </a:prstGeom>
          <a:noFill/>
          <a:ln>
            <a:solidFill>
              <a:srgbClr val="66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4. </a:t>
            </a:r>
            <a:r>
              <a:rPr lang="ko-KR" altLang="en-US" dirty="0" err="1" smtClean="0"/>
              <a:t>무정전</a:t>
            </a:r>
            <a:r>
              <a:rPr lang="ko-KR" altLang="en-US" dirty="0" smtClean="0"/>
              <a:t> 교</a:t>
            </a:r>
            <a:r>
              <a:rPr lang="ko-KR" altLang="en-US" dirty="0"/>
              <a:t>체</a:t>
            </a:r>
            <a:r>
              <a:rPr lang="ko-KR" altLang="en-US" dirty="0" smtClean="0"/>
              <a:t>작업 가능 </a:t>
            </a:r>
            <a:r>
              <a:rPr lang="en-US" altLang="ko-KR" dirty="0" smtClean="0"/>
              <a:t>(</a:t>
            </a:r>
            <a:r>
              <a:rPr lang="ko-KR" altLang="en-US" dirty="0" smtClean="0"/>
              <a:t>핵심기술 </a:t>
            </a:r>
            <a:r>
              <a:rPr lang="en-US" altLang="ko-KR" dirty="0" smtClean="0"/>
              <a:t>2)</a:t>
            </a:r>
            <a:endParaRPr lang="ko-KR" altLang="en-US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87524" y="5217231"/>
            <a:ext cx="8568952" cy="948073"/>
          </a:xfrm>
          <a:prstGeom prst="round1Rect">
            <a:avLst/>
          </a:prstGeom>
          <a:noFill/>
          <a:ln w="9525">
            <a:solidFill>
              <a:srgbClr val="00257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모듈을 통한 교체 방식으로 구성됨으로써 전원이 인가되어있는 </a:t>
            </a:r>
            <a:r>
              <a:rPr lang="ko-KR" altLang="en-US" sz="155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활선</a:t>
            </a:r>
            <a:r>
              <a:rPr lang="ko-KR" altLang="en-US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상태에서도 </a:t>
            </a:r>
            <a:r>
              <a:rPr lang="ko-KR" altLang="en-US" sz="155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전원측의</a:t>
            </a:r>
            <a:r>
              <a:rPr lang="ko-KR" altLang="en-US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ko-KR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</a:t>
            </a:r>
            <a:r>
              <a:rPr lang="ko-KR" altLang="en-US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접촉 없이 분기용 차단기의 교체가 가능합니다</a:t>
            </a:r>
            <a:r>
              <a:rPr lang="en-US" altLang="ko-KR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  <a:r>
              <a:rPr lang="ko-KR" altLang="en-US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ko-KR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-----&gt; </a:t>
            </a:r>
            <a:r>
              <a:rPr lang="ko-KR" altLang="en-US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감전 위험성이 없어짐</a:t>
            </a:r>
            <a:r>
              <a:rPr lang="en-US" altLang="ko-KR" sz="155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285720" y="4860040"/>
            <a:ext cx="2702104" cy="316691"/>
          </a:xfrm>
          <a:custGeom>
            <a:avLst/>
            <a:gdLst>
              <a:gd name="T0" fmla="*/ 744 w 777"/>
              <a:gd name="T1" fmla="*/ 0 h 141"/>
              <a:gd name="T2" fmla="*/ 32 w 777"/>
              <a:gd name="T3" fmla="*/ 0 h 141"/>
              <a:gd name="T4" fmla="*/ 0 w 777"/>
              <a:gd name="T5" fmla="*/ 33 h 141"/>
              <a:gd name="T6" fmla="*/ 0 w 777"/>
              <a:gd name="T7" fmla="*/ 141 h 141"/>
              <a:gd name="T8" fmla="*/ 777 w 777"/>
              <a:gd name="T9" fmla="*/ 141 h 141"/>
              <a:gd name="T10" fmla="*/ 777 w 777"/>
              <a:gd name="T11" fmla="*/ 33 h 141"/>
              <a:gd name="T12" fmla="*/ 744 w 777"/>
              <a:gd name="T1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7" h="141">
                <a:moveTo>
                  <a:pt x="7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141"/>
                  <a:pt x="0" y="141"/>
                  <a:pt x="0" y="141"/>
                </a:cubicBezTo>
                <a:cubicBezTo>
                  <a:pt x="777" y="141"/>
                  <a:pt x="777" y="141"/>
                  <a:pt x="777" y="141"/>
                </a:cubicBezTo>
                <a:cubicBezTo>
                  <a:pt x="777" y="33"/>
                  <a:pt x="777" y="33"/>
                  <a:pt x="777" y="33"/>
                </a:cubicBezTo>
                <a:cubicBezTo>
                  <a:pt x="777" y="15"/>
                  <a:pt x="762" y="0"/>
                  <a:pt x="744" y="0"/>
                </a:cubicBezTo>
                <a:close/>
              </a:path>
            </a:pathLst>
          </a:custGeom>
          <a:solidFill>
            <a:srgbClr val="002570"/>
          </a:solidFill>
          <a:ln>
            <a:solidFill>
              <a:srgbClr val="00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무정전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교체작업 가능</a:t>
            </a:r>
          </a:p>
        </p:txBody>
      </p:sp>
      <p:pic>
        <p:nvPicPr>
          <p:cNvPr id="6146" name="Picture 2" descr="\\Ts5800d8d2\데이터\Sunwoo _ CAD 작업방\김창섭\사진\무 정전시 교체시 용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463356" cy="3539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C:\Users\home\Desktop\KakaoTalk_20170322_172956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1052736"/>
            <a:ext cx="3888432" cy="3549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5. </a:t>
            </a:r>
            <a:r>
              <a:rPr lang="ko-KR" altLang="en-US" dirty="0" err="1" smtClean="0"/>
              <a:t>조립형</a:t>
            </a:r>
            <a:r>
              <a:rPr lang="ko-KR" altLang="en-US" dirty="0" smtClean="0"/>
              <a:t> 체결방식 </a:t>
            </a:r>
            <a:r>
              <a:rPr lang="en-US" altLang="ko-KR" dirty="0" smtClean="0"/>
              <a:t>(</a:t>
            </a:r>
            <a:r>
              <a:rPr lang="ko-KR" altLang="en-US" dirty="0" smtClean="0"/>
              <a:t>핵심기술 </a:t>
            </a:r>
            <a:r>
              <a:rPr lang="en-US" altLang="ko-KR" dirty="0" smtClean="0"/>
              <a:t>3)  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541910"/>
              </p:ext>
            </p:extLst>
          </p:nvPr>
        </p:nvGraphicFramePr>
        <p:xfrm>
          <a:off x="323529" y="826801"/>
          <a:ext cx="8505570" cy="56947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08111"/>
                <a:gridCol w="3672408"/>
                <a:gridCol w="3825051"/>
              </a:tblGrid>
              <a:tr h="144016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일반 제품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자사 제품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29150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제품사진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핵심기술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볼트 체결방식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블록 조립방식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834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차별성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횡렬 배열 모선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주모선과 분기모선을 연결하는 방식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일반 동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부스바로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주모선과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분기모선의     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 Hole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가공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, Tap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가공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, Coating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가공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절곡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절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단 작업 등의 직접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Bolt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체결방식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.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⇒ </a:t>
                      </a:r>
                      <a:r>
                        <a:rPr lang="ko-KR" altLang="en-US" sz="1400" b="1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활선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작업 불가능</a:t>
                      </a:r>
                      <a:endParaRPr lang="en-US" altLang="ko-KR" sz="1400" b="1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상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(Phase)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불 평형 개선이 복잡함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차단기 추가설치 및 용량 변경 어려움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. </a:t>
                      </a: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ko-KR" altLang="en-US" sz="135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50" b="1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적층형</a:t>
                      </a:r>
                      <a:r>
                        <a:rPr lang="ko-KR" altLang="en-US" sz="135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배열 모선</a:t>
                      </a:r>
                      <a:endParaRPr lang="en-US" altLang="ko-KR" sz="135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en-US" altLang="ko-KR" sz="135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5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모듈에 의해서 분기모선 역할을 하게 됩니다</a:t>
                      </a:r>
                      <a:r>
                        <a:rPr lang="en-US" altLang="ko-KR" sz="135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Char char="-"/>
                      </a:pPr>
                      <a:endParaRPr lang="en-US" altLang="ko-KR" sz="8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⇒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활 선 작업 가능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불 평형 해소를 위한 상 변경 가능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추가설치 및 용량 변경이 자유로움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27" descr="DSC003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714" y="1208393"/>
            <a:ext cx="3200030" cy="2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17" descr="2012-05-16 10.59.3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0878" y="1213080"/>
            <a:ext cx="2948940" cy="278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63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5-1. </a:t>
            </a:r>
            <a:r>
              <a:rPr lang="ko-KR" altLang="en-US" dirty="0" smtClean="0"/>
              <a:t>타사 제품과 비교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36681"/>
              </p:ext>
            </p:extLst>
          </p:nvPr>
        </p:nvGraphicFramePr>
        <p:xfrm>
          <a:off x="107505" y="764704"/>
          <a:ext cx="8856982" cy="56948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33693"/>
                <a:gridCol w="2151962"/>
                <a:gridCol w="1785682"/>
                <a:gridCol w="1801681"/>
                <a:gridCol w="1983964"/>
              </a:tblGrid>
              <a:tr h="29854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제품명</a:t>
                      </a:r>
                      <a:endParaRPr lang="ko-KR" altLang="en-US" sz="12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+mn-ea"/>
                          <a:ea typeface="+mn-ea"/>
                          <a:cs typeface="+mn-cs"/>
                        </a:rPr>
                        <a:t>자사제품</a:t>
                      </a: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4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꼬마분전반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(A</a:t>
                      </a: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디지털</a:t>
                      </a:r>
                      <a:r>
                        <a:rPr lang="en-US" altLang="ko-KR" sz="14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i</a:t>
                      </a:r>
                      <a:r>
                        <a:rPr lang="ko-KR" altLang="en-US" sz="14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분전반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(K</a:t>
                      </a: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EASY </a:t>
                      </a:r>
                      <a:r>
                        <a:rPr lang="ko-KR" altLang="en-US" sz="14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분전반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(G</a:t>
                      </a: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20874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제품사진</a:t>
                      </a:r>
                      <a:endParaRPr lang="ko-KR" altLang="en-US" sz="12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 latinLnBrk="1">
                        <a:lnSpc>
                          <a:spcPct val="130000"/>
                        </a:lnSpc>
                        <a:buAutoNum type="arabicPeriod"/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latinLnBrk="1">
                        <a:lnSpc>
                          <a:spcPct val="130000"/>
                        </a:lnSpc>
                        <a:buAutoNum type="arabicPeriod"/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latinLnBrk="1">
                        <a:lnSpc>
                          <a:spcPct val="130000"/>
                        </a:lnSpc>
                        <a:buNone/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latinLnBrk="1">
                        <a:lnSpc>
                          <a:spcPct val="130000"/>
                        </a:lnSpc>
                        <a:buAutoNum type="arabicPeriod"/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5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불평형</a:t>
                      </a: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부하의 상</a:t>
                      </a:r>
                      <a:r>
                        <a:rPr lang="en-US" altLang="ko-KR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(Phase) </a:t>
                      </a: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조정</a:t>
                      </a:r>
                      <a:endParaRPr lang="en-US" altLang="ko-KR" sz="12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상</a:t>
                      </a:r>
                      <a:r>
                        <a:rPr lang="en-US" altLang="ko-KR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(Phase)</a:t>
                      </a: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변경</a:t>
                      </a:r>
                      <a:r>
                        <a:rPr lang="ko-KR" altLang="en-US" sz="1100" b="1" kern="120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가능함</a:t>
                      </a:r>
                      <a:endParaRPr lang="ko-KR" altLang="en-US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현장 작업이 어려움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케이블 등으로 작업가능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상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(Phase)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불 평형 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개선이 어려움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상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(Phase)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+mn-ea"/>
                          <a:ea typeface="+mn-ea"/>
                          <a:cs typeface="+mn-cs"/>
                        </a:rPr>
                        <a:t>변경이 가능함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B0F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유지보수</a:t>
                      </a:r>
                      <a:endParaRPr lang="en-US" altLang="ko-KR" sz="12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편리성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모듈을 이용하므로 노후화 및 용량변경에 따른 차단기 교체가 가능함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현장 작업이 어렵다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용량변경 어려움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모듈을 이용하여 재설치 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및  용량변경은 가능함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(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활선시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위험함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체결방식의</a:t>
                      </a:r>
                      <a:endParaRPr lang="en-US" altLang="ko-KR" sz="12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안정성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기능성활선모듈</a:t>
                      </a: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스위치 접속방식</a:t>
                      </a:r>
                      <a:endParaRPr lang="en-US" altLang="ko-KR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진동에</a:t>
                      </a:r>
                      <a:r>
                        <a:rPr lang="ko-KR" altLang="en-US" sz="1100" b="1" kern="120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강하며 안정성 우수</a:t>
                      </a:r>
                      <a:r>
                        <a:rPr lang="en-US" altLang="ko-KR" sz="1100" b="1" kern="120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볼트 접속 방식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진동에 약함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클립 접속 방식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(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진동에 약함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Kit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모듈 볼트 접속 방식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교체</a:t>
                      </a:r>
                      <a:r>
                        <a:rPr lang="en-US" altLang="ko-KR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변경 시 활선작업 여부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kern="120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기능성활선모듈</a:t>
                      </a: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스위치를 이용하여 매우 안전함</a:t>
                      </a:r>
                      <a:endParaRPr lang="en-US" altLang="ko-KR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1" kern="120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충전부</a:t>
                      </a: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접촉없음</a:t>
                      </a:r>
                      <a:r>
                        <a:rPr lang="en-US" altLang="ko-KR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작업이 불가능하다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작업이 불가능하다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교체작업은 가능하나  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활선부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충전부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볼트해체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및 고정작업을 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해야함으로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매우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위험함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3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ko-KR" altLang="en-US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외관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좌우 대칭형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좌우 비대칭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좌우 비대칭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좌우 대칭형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2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Size</a:t>
                      </a:r>
                      <a:endParaRPr lang="ko-KR" altLang="en-US" sz="12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기준크기</a:t>
                      </a:r>
                      <a:r>
                        <a:rPr lang="en-US" altLang="ko-KR" sz="1100" b="1" kern="120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(90%)</a:t>
                      </a:r>
                      <a:endParaRPr lang="ko-KR" altLang="en-US" sz="1100" b="1" kern="120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기준크기 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(100%)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기준크기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(100%)</a:t>
                      </a: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기준크기</a:t>
                      </a:r>
                      <a:r>
                        <a:rPr lang="en-US" altLang="ko-KR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(90%)</a:t>
                      </a:r>
                      <a:endParaRPr lang="ko-KR" altLang="en-US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 anchor="ctr" anchorCtr="1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13" descr="sub02_0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24744"/>
            <a:ext cx="18002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kdpower-1"/>
          <p:cNvPicPr>
            <a:picLocks noChangeAspect="1" noChangeArrowheads="1"/>
          </p:cNvPicPr>
          <p:nvPr/>
        </p:nvPicPr>
        <p:blipFill>
          <a:blip r:embed="rId3" cstate="print"/>
          <a:srcRect l="55831" t="17166" r="3284" b="13714"/>
          <a:stretch>
            <a:fillRect/>
          </a:stretch>
        </p:blipFill>
        <p:spPr bwMode="auto">
          <a:xfrm>
            <a:off x="5292080" y="1124744"/>
            <a:ext cx="1728191" cy="2016224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6" descr="1213"/>
          <p:cNvPicPr>
            <a:picLocks noGrp="1"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1124744"/>
            <a:ext cx="18722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Z:\Sunwoo _ CAD 작업방\PDU\성능인증 신청서류(온라인)\제품사진\DSCN105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5400000">
            <a:off x="1295703" y="1078890"/>
            <a:ext cx="2052000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5-2. </a:t>
            </a:r>
            <a:r>
              <a:rPr lang="ko-KR" altLang="en-US" dirty="0" smtClean="0"/>
              <a:t>타사 </a:t>
            </a:r>
            <a:r>
              <a:rPr lang="ko-KR" altLang="en-US" dirty="0" err="1" smtClean="0"/>
              <a:t>적층형</a:t>
            </a:r>
            <a:r>
              <a:rPr lang="ko-KR" altLang="en-US" dirty="0" smtClean="0"/>
              <a:t> 제품과의 비교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142844" y="857232"/>
          <a:ext cx="8776348" cy="55808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83460"/>
                <a:gridCol w="4046065"/>
                <a:gridCol w="3946823"/>
              </a:tblGrid>
              <a:tr h="37895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타사 </a:t>
                      </a: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적층형</a:t>
                      </a: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제품 </a:t>
                      </a:r>
                      <a:r>
                        <a:rPr lang="en-US" altLang="ko-KR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(GD </a:t>
                      </a: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일렉스</a:t>
                      </a:r>
                      <a:r>
                        <a:rPr lang="en-US" altLang="ko-KR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자사 </a:t>
                      </a: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적층형</a:t>
                      </a: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제품 </a:t>
                      </a:r>
                      <a:r>
                        <a:rPr lang="en-US" altLang="ko-KR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선우기전</a:t>
                      </a:r>
                      <a:r>
                        <a:rPr lang="en-US" altLang="ko-KR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26782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제품</a:t>
                      </a:r>
                      <a:endParaRPr lang="en-US" altLang="ko-KR" sz="12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사진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핵심기술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Stab</a:t>
                      </a: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connector</a:t>
                      </a:r>
                      <a:r>
                        <a:rPr lang="ko-KR" altLang="en-US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를 이용한 클립 접속방식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상하 지렛대 원리를 이용한 </a:t>
                      </a:r>
                      <a:r>
                        <a:rPr lang="en-US" altLang="ko-KR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ON/OFF </a:t>
                      </a:r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스위치</a:t>
                      </a:r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를 이용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778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차별성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3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5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기존 제품은 차단기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교체시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모선으로부터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차단기를 분리하기 위하여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활선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상태에서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 +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자 드라이버등 공구를 이용하여 모선 고정나사를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푸는</a:t>
                      </a:r>
                      <a:r>
                        <a:rPr lang="ko-KR" altLang="en-US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방식입니다</a:t>
                      </a:r>
                      <a:r>
                        <a:rPr lang="en-US" altLang="ko-KR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.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나사조임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불량시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모선 상간에서 단락사고가</a:t>
                      </a:r>
                      <a:r>
                        <a:rPr lang="ko-KR" altLang="en-US" sz="1200" b="1" kern="120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빈번히 발생하여</a:t>
                      </a:r>
                      <a:r>
                        <a:rPr lang="en-US" altLang="ko-KR" sz="1200" b="1" kern="1200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kern="120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작업자의 감전 사고 위험이 항상 존재함</a:t>
                      </a:r>
                      <a:r>
                        <a:rPr lang="en-US" altLang="ko-KR" sz="1200" b="1" kern="120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모선 및 자선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BUS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용량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3t</a:t>
                      </a:r>
                      <a:r>
                        <a:rPr lang="en-US" altLang="ko-KR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적용</a:t>
                      </a:r>
                      <a:endParaRPr lang="en-US" altLang="ko-KR" sz="1200" b="1" baseline="0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모듈의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ON/OFF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상태를 육안으로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확인할수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없음</a:t>
                      </a:r>
                      <a:endParaRPr lang="en-US" altLang="ko-KR" sz="1200" b="1" baseline="0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200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자사제품은 차단기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교체시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접속 모듈의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 ON/OFF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레버를 이용해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차단기와 모듈 일체형으로             모선으로부터</a:t>
                      </a:r>
                      <a:r>
                        <a:rPr lang="ko-KR" altLang="en-US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분리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함으로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충전부와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접촉없이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교체가 가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능합니다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감전 또는 모선의 단락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, </a:t>
                      </a:r>
                      <a:r>
                        <a:rPr lang="ko-KR" altLang="en-US" sz="1200" b="1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지락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사고 위험이 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rgbClr val="0000CC"/>
                        </a:solidFill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 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전혀 없어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작업자가 매우 안전함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모선 및 자선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BUS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용량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4t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적용</a:t>
                      </a:r>
                      <a:endParaRPr lang="en-US" altLang="ko-KR" sz="12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rgbClr val="0000CC"/>
                        </a:solidFill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모듈의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ON/OFF 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상태를 육안으로 확인가능 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(</a:t>
                      </a:r>
                      <a:r>
                        <a:rPr lang="ko-KR" altLang="en-US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우측하단 사진참조</a:t>
                      </a:r>
                      <a:r>
                        <a:rPr lang="en-US" altLang="ko-KR" sz="12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)</a:t>
                      </a: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34"/>
          <p:cNvSpPr txBox="1">
            <a:spLocks noChangeArrowheads="1"/>
          </p:cNvSpPr>
          <p:nvPr/>
        </p:nvSpPr>
        <p:spPr bwMode="auto">
          <a:xfrm>
            <a:off x="928662" y="3071810"/>
            <a:ext cx="14045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u="none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+</a:t>
            </a:r>
            <a:r>
              <a:rPr lang="ko-KR" altLang="en-US" sz="1400" b="1" u="none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자 </a:t>
            </a:r>
            <a:endParaRPr lang="en-US" altLang="ko-KR" sz="1400" b="1" u="none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algn="ctr"/>
            <a:r>
              <a:rPr lang="ko-KR" altLang="en-US" sz="1400" b="1" u="none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드라이버 사용</a:t>
            </a:r>
            <a:endParaRPr lang="ko-KR" altLang="en-US" sz="1400" b="1" u="none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6" name="그림 18" descr="SAM_70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5" y="2500306"/>
            <a:ext cx="2229968" cy="13573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모서리가 둥근 직사각형 24"/>
          <p:cNvSpPr>
            <a:spLocks noChangeArrowheads="1"/>
          </p:cNvSpPr>
          <p:nvPr/>
        </p:nvSpPr>
        <p:spPr bwMode="auto">
          <a:xfrm>
            <a:off x="3571868" y="2737825"/>
            <a:ext cx="824094" cy="613481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marL="342900" indent="-342900"/>
            <a:endParaRPr lang="ko-KR" altLang="en-US" sz="1000" b="1" u="none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cxnSp>
        <p:nvCxnSpPr>
          <p:cNvPr id="11" name="직선 화살표 연결선 33"/>
          <p:cNvCxnSpPr>
            <a:cxnSpLocks noChangeShapeType="1"/>
          </p:cNvCxnSpPr>
          <p:nvPr/>
        </p:nvCxnSpPr>
        <p:spPr bwMode="auto">
          <a:xfrm>
            <a:off x="2071670" y="3214686"/>
            <a:ext cx="12239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5" name="그림 20" descr="SI8599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39058"/>
            <a:ext cx="2400300" cy="144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모서리가 둥근 직사각형 23"/>
          <p:cNvSpPr>
            <a:spLocks noChangeArrowheads="1"/>
          </p:cNvSpPr>
          <p:nvPr/>
        </p:nvSpPr>
        <p:spPr bwMode="auto">
          <a:xfrm>
            <a:off x="1928794" y="1857364"/>
            <a:ext cx="574675" cy="910254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marL="342900" indent="-342900"/>
            <a:endParaRPr lang="ko-KR" altLang="en-US" sz="1000" b="1" u="none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10" name="TextBox 29"/>
          <p:cNvSpPr txBox="1">
            <a:spLocks noChangeArrowheads="1"/>
          </p:cNvSpPr>
          <p:nvPr/>
        </p:nvSpPr>
        <p:spPr bwMode="auto">
          <a:xfrm>
            <a:off x="3714744" y="1555706"/>
            <a:ext cx="86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b="1" u="none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충전부</a:t>
            </a:r>
            <a:endParaRPr lang="ko-KR" altLang="en-US" sz="1400" b="1" u="none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cxnSp>
        <p:nvCxnSpPr>
          <p:cNvPr id="9" name="직선 화살표 연결선 28"/>
          <p:cNvCxnSpPr>
            <a:cxnSpLocks noChangeShapeType="1"/>
          </p:cNvCxnSpPr>
          <p:nvPr/>
        </p:nvCxnSpPr>
        <p:spPr bwMode="auto">
          <a:xfrm flipH="1">
            <a:off x="2482651" y="1771606"/>
            <a:ext cx="1296988" cy="360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3" name="그림 22" descr="2012-05-16 10.59.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1991" y="1324488"/>
            <a:ext cx="2377529" cy="146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모서리가 둥근 직사각형 35"/>
          <p:cNvSpPr>
            <a:spLocks noChangeArrowheads="1"/>
          </p:cNvSpPr>
          <p:nvPr/>
        </p:nvSpPr>
        <p:spPr bwMode="auto">
          <a:xfrm>
            <a:off x="6143636" y="1714488"/>
            <a:ext cx="576263" cy="102512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marL="342900" indent="-342900"/>
            <a:endParaRPr lang="ko-KR" altLang="en-US" sz="1000" b="1" u="none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cxnSp>
        <p:nvCxnSpPr>
          <p:cNvPr id="17" name="직선 화살표 연결선 37"/>
          <p:cNvCxnSpPr>
            <a:cxnSpLocks noChangeShapeType="1"/>
          </p:cNvCxnSpPr>
          <p:nvPr/>
        </p:nvCxnSpPr>
        <p:spPr bwMode="auto">
          <a:xfrm flipH="1">
            <a:off x="6803578" y="1701131"/>
            <a:ext cx="1296988" cy="3603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7994680" y="1485231"/>
            <a:ext cx="86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b="1" u="none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충전부</a:t>
            </a:r>
            <a:endParaRPr lang="ko-KR" altLang="en-US" sz="1400" b="1" u="none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14" name="그림 19" descr="2012-05-16 11.02.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500306"/>
            <a:ext cx="2105390" cy="136327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25860" y="530942"/>
            <a:ext cx="3059492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smtClean="0">
                <a:ln>
                  <a:solidFill>
                    <a:schemeClr val="bg1">
                      <a:alpha val="2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CONTENTS</a:t>
            </a:r>
            <a:endParaRPr lang="ko-KR" altLang="en-US" sz="4400" dirty="0">
              <a:ln>
                <a:solidFill>
                  <a:schemeClr val="bg1">
                    <a:alpha val="2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pic>
        <p:nvPicPr>
          <p:cNvPr id="34" name="Picture 3" descr="D:\이정민\성능인증\선우기전\선우기전 로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80" y="6260699"/>
            <a:ext cx="1531392" cy="480924"/>
          </a:xfrm>
          <a:prstGeom prst="rect">
            <a:avLst/>
          </a:prstGeom>
          <a:noFill/>
        </p:spPr>
      </p:pic>
      <p:grpSp>
        <p:nvGrpSpPr>
          <p:cNvPr id="58" name="그룹 57"/>
          <p:cNvGrpSpPr/>
          <p:nvPr/>
        </p:nvGrpSpPr>
        <p:grpSpPr>
          <a:xfrm>
            <a:off x="4067944" y="1459101"/>
            <a:ext cx="4353395" cy="4443854"/>
            <a:chOff x="4067944" y="1459101"/>
            <a:chExt cx="4353395" cy="4443854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4472875" y="1579951"/>
              <a:ext cx="3948464" cy="57607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3000">
                  <a:schemeClr val="bg1"/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63500" dir="5400000" algn="t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latin typeface="+mn-ea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4067944" y="1459101"/>
              <a:ext cx="817771" cy="817771"/>
              <a:chOff x="4500564" y="1357298"/>
              <a:chExt cx="1241478" cy="1241477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500564" y="1357298"/>
                <a:ext cx="1241478" cy="12414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95000"/>
                    <a:alpha val="49000"/>
                  </a:schemeClr>
                </a:solidFill>
              </a:ln>
              <a:effectLst>
                <a:outerShdw dist="50800" dir="5400000" algn="t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32" name="타원 31"/>
              <p:cNvSpPr/>
              <p:nvPr/>
            </p:nvSpPr>
            <p:spPr>
              <a:xfrm>
                <a:off x="4589054" y="1445790"/>
                <a:ext cx="1064495" cy="1064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1"/>
                <a:tileRect/>
              </a:gra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33" name="타원 32"/>
              <p:cNvSpPr/>
              <p:nvPr/>
            </p:nvSpPr>
            <p:spPr>
              <a:xfrm>
                <a:off x="4618548" y="1475285"/>
                <a:ext cx="1005505" cy="1005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innerShdw dist="101600" dir="13500000">
                  <a:prstClr val="black">
                    <a:alpha val="1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800" b="1" dirty="0" smtClean="0">
                    <a:ln>
                      <a:solidFill>
                        <a:schemeClr val="bg1">
                          <a:alpha val="1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</a:rPr>
                  <a:t>01</a:t>
                </a:r>
                <a:endParaRPr lang="ko-KR" altLang="en-US" sz="2800" b="1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5045014" y="1677045"/>
              <a:ext cx="31726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b="1" dirty="0" smtClean="0">
                  <a:ln>
                    <a:solidFill>
                      <a:schemeClr val="bg1">
                        <a:lumMod val="85000"/>
                        <a:alpha val="4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회사소개 및 제품소개</a:t>
              </a:r>
              <a:endParaRPr lang="ko-KR" altLang="en-US" sz="2400" b="1" dirty="0">
                <a:ln>
                  <a:solidFill>
                    <a:schemeClr val="bg1">
                      <a:lumMod val="85000"/>
                      <a:alpha val="4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4472875" y="2788645"/>
              <a:ext cx="3948464" cy="57607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3000">
                  <a:schemeClr val="bg1"/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63500" dir="5400000" algn="t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latin typeface="+mn-ea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4067944" y="2667795"/>
              <a:ext cx="817771" cy="817771"/>
              <a:chOff x="4500564" y="1357298"/>
              <a:chExt cx="1241478" cy="1241477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4500564" y="1357298"/>
                <a:ext cx="1241478" cy="12414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95000"/>
                    <a:alpha val="49000"/>
                  </a:schemeClr>
                </a:solidFill>
              </a:ln>
              <a:effectLst>
                <a:outerShdw dist="50800" dir="5400000" algn="t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4589054" y="1445790"/>
                <a:ext cx="1064495" cy="1064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1"/>
                <a:tileRect/>
              </a:gra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4618548" y="1475285"/>
                <a:ext cx="1005505" cy="1005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innerShdw dist="101600" dir="13500000">
                  <a:prstClr val="black">
                    <a:alpha val="1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800" b="1" smtClean="0">
                    <a:ln>
                      <a:solidFill>
                        <a:schemeClr val="bg1">
                          <a:alpha val="1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</a:rPr>
                  <a:t>02</a:t>
                </a:r>
                <a:endParaRPr lang="ko-KR" altLang="en-US" sz="2800" b="1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2" name="직사각형 41"/>
            <p:cNvSpPr/>
            <p:nvPr/>
          </p:nvSpPr>
          <p:spPr>
            <a:xfrm>
              <a:off x="5045014" y="2885739"/>
              <a:ext cx="21403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b="1" dirty="0" smtClean="0">
                  <a:ln>
                    <a:solidFill>
                      <a:schemeClr val="bg1">
                        <a:lumMod val="85000"/>
                        <a:alpha val="4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기술의 우수성</a:t>
              </a:r>
              <a:endParaRPr lang="ko-KR" altLang="en-US" sz="2400" b="1" dirty="0">
                <a:ln>
                  <a:solidFill>
                    <a:schemeClr val="bg1">
                      <a:lumMod val="85000"/>
                      <a:alpha val="4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4472875" y="3997339"/>
              <a:ext cx="3948464" cy="57607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3000">
                  <a:schemeClr val="bg1"/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63500" dir="5400000" algn="t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latin typeface="+mn-ea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4067944" y="3876489"/>
              <a:ext cx="817771" cy="817771"/>
              <a:chOff x="4500564" y="1357298"/>
              <a:chExt cx="1241478" cy="1241477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4500564" y="1357298"/>
                <a:ext cx="1241478" cy="12414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95000"/>
                    <a:alpha val="49000"/>
                  </a:schemeClr>
                </a:solidFill>
              </a:ln>
              <a:effectLst>
                <a:outerShdw dist="50800" dir="5400000" algn="t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51" name="타원 50"/>
              <p:cNvSpPr/>
              <p:nvPr/>
            </p:nvSpPr>
            <p:spPr>
              <a:xfrm>
                <a:off x="4589054" y="1445790"/>
                <a:ext cx="1064495" cy="1064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1"/>
                <a:tileRect/>
              </a:gra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4618548" y="1475285"/>
                <a:ext cx="1005505" cy="1005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innerShdw dist="101600" dir="13500000">
                  <a:prstClr val="black">
                    <a:alpha val="1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800" b="1" dirty="0" smtClean="0">
                    <a:ln>
                      <a:solidFill>
                        <a:schemeClr val="bg1">
                          <a:alpha val="1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</a:rPr>
                  <a:t>03</a:t>
                </a:r>
                <a:endParaRPr lang="ko-KR" altLang="en-US" sz="2800" b="1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9" name="직사각형 48"/>
            <p:cNvSpPr/>
            <p:nvPr/>
          </p:nvSpPr>
          <p:spPr>
            <a:xfrm>
              <a:off x="5045014" y="4094433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b="1" dirty="0" smtClean="0">
                  <a:ln>
                    <a:solidFill>
                      <a:schemeClr val="bg1">
                        <a:lumMod val="85000"/>
                        <a:alpha val="4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성능검증</a:t>
              </a:r>
              <a:endParaRPr lang="ko-KR" altLang="en-US" sz="2400" b="1" dirty="0">
                <a:ln>
                  <a:solidFill>
                    <a:schemeClr val="bg1">
                      <a:lumMod val="85000"/>
                      <a:alpha val="4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4472875" y="5206034"/>
              <a:ext cx="3948464" cy="57607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3000">
                  <a:schemeClr val="bg1"/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63500" dir="5400000" algn="t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latin typeface="+mn-ea"/>
              </a:endParaRP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4067944" y="5085184"/>
              <a:ext cx="817771" cy="817771"/>
              <a:chOff x="4500564" y="1357298"/>
              <a:chExt cx="1241478" cy="1241477"/>
            </a:xfrm>
          </p:grpSpPr>
          <p:sp>
            <p:nvSpPr>
              <p:cNvPr id="55" name="타원 54"/>
              <p:cNvSpPr/>
              <p:nvPr/>
            </p:nvSpPr>
            <p:spPr>
              <a:xfrm>
                <a:off x="4500564" y="1357298"/>
                <a:ext cx="1241478" cy="12414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95000"/>
                    <a:alpha val="49000"/>
                  </a:schemeClr>
                </a:solidFill>
              </a:ln>
              <a:effectLst>
                <a:outerShdw dist="50800" dir="5400000" algn="t" rotWithShape="0">
                  <a:prstClr val="black">
                    <a:alpha val="1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4589054" y="1445790"/>
                <a:ext cx="1064495" cy="1064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1"/>
                <a:tileRect/>
              </a:gra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+mn-ea"/>
                </a:endParaRPr>
              </a:p>
            </p:txBody>
          </p:sp>
          <p:sp>
            <p:nvSpPr>
              <p:cNvPr id="57" name="타원 56"/>
              <p:cNvSpPr/>
              <p:nvPr/>
            </p:nvSpPr>
            <p:spPr>
              <a:xfrm>
                <a:off x="4618548" y="1475285"/>
                <a:ext cx="1005505" cy="1005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innerShdw dist="101600" dir="13500000">
                  <a:prstClr val="black">
                    <a:alpha val="1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800" b="1" dirty="0" smtClean="0">
                    <a:ln>
                      <a:solidFill>
                        <a:schemeClr val="bg1">
                          <a:alpha val="1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</a:rPr>
                  <a:t>04</a:t>
                </a:r>
                <a:endParaRPr lang="ko-KR" altLang="en-US" sz="2800" b="1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54" name="직사각형 53"/>
            <p:cNvSpPr/>
            <p:nvPr/>
          </p:nvSpPr>
          <p:spPr>
            <a:xfrm>
              <a:off x="5045014" y="5303128"/>
              <a:ext cx="22493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b="1" dirty="0" smtClean="0">
                  <a:ln>
                    <a:solidFill>
                      <a:schemeClr val="bg1">
                        <a:lumMod val="85000"/>
                        <a:alpha val="4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경제성 및 활용</a:t>
              </a:r>
              <a:endParaRPr lang="ko-KR" altLang="en-US" sz="2400" b="1" dirty="0">
                <a:ln>
                  <a:solidFill>
                    <a:schemeClr val="bg1">
                      <a:lumMod val="85000"/>
                      <a:alpha val="4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err="1" smtClean="0"/>
              <a:t>난연성</a:t>
            </a:r>
            <a:r>
              <a:rPr lang="ko-KR" altLang="en-US" dirty="0" smtClean="0"/>
              <a:t> 재질 적용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46974"/>
              </p:ext>
            </p:extLst>
          </p:nvPr>
        </p:nvGraphicFramePr>
        <p:xfrm>
          <a:off x="188140" y="980728"/>
          <a:ext cx="8776348" cy="53569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83460"/>
                <a:gridCol w="3888432"/>
                <a:gridCol w="4104456"/>
              </a:tblGrid>
              <a:tr h="30695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기존제품 </a:t>
                      </a:r>
                      <a:r>
                        <a:rPr lang="en-US" altLang="ko-KR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타사제품</a:t>
                      </a:r>
                      <a:r>
                        <a:rPr lang="en-US" altLang="ko-KR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자사제품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29493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제품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사진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21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핵심</a:t>
                      </a:r>
                      <a:endParaRPr lang="en-US" altLang="ko-KR" sz="1400" b="1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기술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ABS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소재 적용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(GD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일렉스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Poly Carbonate + GLASS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소재 적용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선우기전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차별성</a:t>
                      </a:r>
                      <a:endParaRPr lang="ko-KR" altLang="en-US" sz="12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ko-KR" altLang="en-US" sz="1350" b="1" kern="1200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기존의 </a:t>
                      </a:r>
                      <a:r>
                        <a:rPr lang="en-US" altLang="ko-KR" sz="1350" b="1" kern="1200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ABS </a:t>
                      </a:r>
                      <a:r>
                        <a:rPr lang="ko-KR" altLang="en-US" sz="1350" b="1" kern="1200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소재는 </a:t>
                      </a:r>
                      <a:r>
                        <a:rPr lang="ko-KR" altLang="en-US" sz="1350" b="1" kern="1200" baseline="0" dirty="0" err="1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난연성능</a:t>
                      </a:r>
                      <a:r>
                        <a:rPr lang="ko-KR" altLang="en-US" sz="1350" b="1" kern="1200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보장이 불가능함</a:t>
                      </a:r>
                      <a:r>
                        <a:rPr lang="en-US" altLang="ko-KR" sz="1350" b="1" kern="1200" baseline="0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altLang="ko-KR" sz="1350" b="1" kern="1200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폴리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카보네이트와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GLASS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소재를 적용함으로써       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난연성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견고성이 우수합니다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  (460V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65kA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단락시험시</a:t>
                      </a:r>
                      <a:r>
                        <a:rPr lang="ko-KR" altLang="en-US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58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41" descr="비비킷0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500174"/>
            <a:ext cx="1857388" cy="2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Ts5800d8d2\데이터\Sunwoo _ CAD 작업방\PDU\성능인증 신청서류(온라인)\제품사진\사진\KakaoTalk_20170322_172955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857652" cy="2571768"/>
          </a:xfrm>
          <a:prstGeom prst="rect">
            <a:avLst/>
          </a:prstGeom>
          <a:noFill/>
        </p:spPr>
      </p:pic>
      <p:pic>
        <p:nvPicPr>
          <p:cNvPr id="2051" name="Picture 3" descr="C:\Users\home\Desktop\info2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428737"/>
            <a:ext cx="1928826" cy="2643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1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성능검증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683568" y="2161431"/>
            <a:ext cx="4752527" cy="3672408"/>
          </a:xfrm>
        </p:spPr>
        <p:txBody>
          <a:bodyPr/>
          <a:lstStyle/>
          <a:p>
            <a:r>
              <a:rPr lang="en-US" altLang="ko-KR" dirty="0" smtClean="0"/>
              <a:t>KAS </a:t>
            </a:r>
            <a:r>
              <a:rPr lang="ko-KR" altLang="en-US" dirty="0" smtClean="0"/>
              <a:t>공인 </a:t>
            </a:r>
            <a:r>
              <a:rPr lang="en-US" altLang="ko-KR" dirty="0" smtClean="0"/>
              <a:t>V</a:t>
            </a:r>
            <a:r>
              <a:rPr lang="ko-KR" altLang="en-US" dirty="0" smtClean="0"/>
              <a:t>체크마크 인증서</a:t>
            </a:r>
            <a:endParaRPr lang="en-US" altLang="ko-KR" dirty="0" smtClean="0"/>
          </a:p>
          <a:p>
            <a:r>
              <a:rPr lang="ko-KR" altLang="en-US" dirty="0" smtClean="0"/>
              <a:t>구조검사</a:t>
            </a:r>
            <a:endParaRPr lang="en-US" altLang="ko-KR" dirty="0" smtClean="0"/>
          </a:p>
          <a:p>
            <a:r>
              <a:rPr lang="ko-KR" altLang="en-US" dirty="0" smtClean="0"/>
              <a:t>온도상승시험</a:t>
            </a:r>
            <a:endParaRPr lang="en-US" altLang="ko-KR" dirty="0" smtClean="0"/>
          </a:p>
          <a:p>
            <a:pPr lvl="0">
              <a:defRPr/>
            </a:pPr>
            <a:r>
              <a:rPr lang="ko-KR" altLang="en-US" dirty="0" smtClean="0"/>
              <a:t>절연특성시험</a:t>
            </a:r>
            <a:endParaRPr lang="en-US" altLang="ko-KR" dirty="0" smtClean="0"/>
          </a:p>
          <a:p>
            <a:pPr lvl="0">
              <a:defRPr/>
            </a:pPr>
            <a:r>
              <a:rPr lang="ko-KR" altLang="en-US" dirty="0" smtClean="0"/>
              <a:t>단락강도의 검증</a:t>
            </a:r>
            <a:endParaRPr lang="en-US" altLang="ko-KR" dirty="0" smtClean="0"/>
          </a:p>
          <a:p>
            <a:pPr marL="457200" lvl="1" indent="0">
              <a:buNone/>
              <a:defRPr/>
            </a:pPr>
            <a:r>
              <a:rPr lang="en-US" altLang="ko-KR" dirty="0" smtClean="0"/>
              <a:t>5-1. SW-DIST-01</a:t>
            </a:r>
          </a:p>
          <a:p>
            <a:pPr marL="457200" lvl="1" indent="0">
              <a:buNone/>
              <a:defRPr/>
            </a:pPr>
            <a:r>
              <a:rPr lang="en-US" altLang="ko-KR" dirty="0" smtClean="0"/>
              <a:t>5-2. PDU</a:t>
            </a:r>
          </a:p>
          <a:p>
            <a:r>
              <a:rPr lang="ko-KR" altLang="en-US" dirty="0" smtClean="0">
                <a:solidFill>
                  <a:schemeClr val="tx1"/>
                </a:solidFill>
              </a:rPr>
              <a:t>기타회로 및 동작시험의 검증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altLang="ko-KR" dirty="0" smtClean="0"/>
          </a:p>
        </p:txBody>
      </p:sp>
      <p:grpSp>
        <p:nvGrpSpPr>
          <p:cNvPr id="3" name="그룹 5"/>
          <p:cNvGrpSpPr/>
          <p:nvPr/>
        </p:nvGrpSpPr>
        <p:grpSpPr>
          <a:xfrm>
            <a:off x="351015" y="1210381"/>
            <a:ext cx="843282" cy="844390"/>
            <a:chOff x="1928794" y="3286124"/>
            <a:chExt cx="5155400" cy="729799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1928794" y="3286124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928794" y="4014335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>
          <a:xfrm>
            <a:off x="234688" y="1124744"/>
            <a:ext cx="107593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6000" b="1" dirty="0" smtClean="0">
                <a:solidFill>
                  <a:srgbClr val="00B0F0"/>
                </a:solidFill>
                <a:latin typeface="+mn-ea"/>
              </a:rPr>
              <a:t>03</a:t>
            </a:r>
            <a:endParaRPr lang="ko-KR" altLang="en-US" sz="6000" b="1" dirty="0">
              <a:solidFill>
                <a:srgbClr val="00B0F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KAS </a:t>
            </a:r>
            <a:r>
              <a:rPr lang="ko-KR" altLang="en-US" dirty="0" smtClean="0"/>
              <a:t>공인 </a:t>
            </a:r>
            <a:r>
              <a:rPr lang="en-US" altLang="ko-KR" dirty="0" smtClean="0"/>
              <a:t>V</a:t>
            </a:r>
            <a:r>
              <a:rPr lang="ko-KR" altLang="en-US" dirty="0" smtClean="0"/>
              <a:t>체크마크 인증서</a:t>
            </a:r>
            <a:endParaRPr lang="ko-KR" altLang="en-US" dirty="0"/>
          </a:p>
        </p:txBody>
      </p:sp>
      <p:pic>
        <p:nvPicPr>
          <p:cNvPr id="3074" name="Picture 2" descr="D:\이정민\성능인증\선우기전\처음받은자료\3. V체크인증서-저압분전반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3675546" cy="5197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301" y="908720"/>
            <a:ext cx="3680123" cy="5197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20917" y="6121577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저압 </a:t>
            </a:r>
            <a:r>
              <a:rPr lang="ko-KR" altLang="en-US" sz="14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분전반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5930" y="6121577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비활선</a:t>
            </a:r>
            <a:r>
              <a:rPr lang="ko-KR" altLang="en-US" sz="1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교환모듈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구조검사</a:t>
            </a:r>
            <a:endParaRPr lang="ko-KR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64" y="908721"/>
            <a:ext cx="1944000" cy="2718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28" y="3717032"/>
            <a:ext cx="1946936" cy="271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2267744" y="1700808"/>
          <a:ext cx="6552726" cy="2520278"/>
        </p:xfrm>
        <a:graphic>
          <a:graphicData uri="http://schemas.openxmlformats.org/drawingml/2006/table">
            <a:tbl>
              <a:tblPr/>
              <a:tblGrid>
                <a:gridCol w="864096"/>
                <a:gridCol w="2016224"/>
                <a:gridCol w="2952328"/>
                <a:gridCol w="720078"/>
              </a:tblGrid>
              <a:tr h="27862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시험항목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시험기준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시험결과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278627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구조검사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명판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SPS-KEMC 2104-0612:2002-02-07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의 </a:t>
                      </a:r>
                      <a:r>
                        <a:rPr lang="en-US" altLang="ko-KR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8.3.1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항 및 신청자 </a:t>
                      </a:r>
                      <a:r>
                        <a:rPr lang="ko-KR" altLang="en-US" sz="1100" b="0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시방서에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적합할 것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62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표시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62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외부도체용 단자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62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개폐장치 및 </a:t>
                      </a:r>
                      <a:r>
                        <a:rPr lang="ko-KR" altLang="en-US" sz="11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구성품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12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기기 및 도체의 배치와 색별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862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치수검사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높이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1300 </a:t>
                      </a:r>
                      <a:r>
                        <a:rPr lang="en-US" altLang="ko-KR" sz="1100" b="0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± 13</a:t>
                      </a:r>
                    </a:p>
                  </a:txBody>
                  <a:tcPr marL="38640" marR="38640" marT="19320" marB="19320" anchor="ctr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1302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62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폭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950 </a:t>
                      </a:r>
                      <a:r>
                        <a:rPr lang="en-US" altLang="ko-KR" sz="1100" b="0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± 9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951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62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길이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 </a:t>
                      </a:r>
                      <a:r>
                        <a:rPr lang="en-US" altLang="ko-KR" sz="1100" b="0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± 4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381232"/>
            <a:ext cx="2952328" cy="214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68372" y="805979"/>
            <a:ext cx="7040132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시험기관 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한국전기연구원             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2.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[SW-DIST-01]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4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380/220V, 400A, 50kA, 60Hz</a:t>
            </a: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  <a:latin typeface="+mn-ea"/>
              </a:rPr>
              <a:t>3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[P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D U]         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440V, 630A, 65kA, 60Hz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4.   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성적서 번호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2015TS00694, 2016TS03746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온도상승 시험</a:t>
            </a:r>
            <a:endParaRPr lang="ko-KR" alt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72" y="3717032"/>
            <a:ext cx="1973848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08720"/>
            <a:ext cx="1941866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2195736" y="1628800"/>
          <a:ext cx="6768751" cy="5179986"/>
        </p:xfrm>
        <a:graphic>
          <a:graphicData uri="http://schemas.openxmlformats.org/drawingml/2006/table">
            <a:tbl>
              <a:tblPr/>
              <a:tblGrid>
                <a:gridCol w="504056"/>
                <a:gridCol w="3600400"/>
                <a:gridCol w="532859"/>
                <a:gridCol w="532859"/>
                <a:gridCol w="532859"/>
                <a:gridCol w="532859"/>
                <a:gridCol w="532859"/>
              </a:tblGrid>
              <a:tr h="235389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측정부위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단위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기준치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온도 및 온도 상승치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5389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R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상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상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T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상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236725">
                <a:tc rowSpan="8">
                  <a:txBody>
                    <a:bodyPr/>
                    <a:lstStyle/>
                    <a:p>
                      <a:pPr marL="0" marR="0" algn="ctr" defTabSz="914400" rtl="0" eaLnBrk="1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SW-DIST-01</a:t>
                      </a:r>
                      <a:endParaRPr lang="ko-KR" altLang="en-US" sz="1050" b="1" kern="120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인입접속부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1m 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31.2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전원측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인입접속부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34.3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37.4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35.7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부하측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52.3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57.3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50.4</a:t>
                      </a:r>
                      <a:r>
                        <a:rPr lang="en-US" altLang="ko-KR" sz="1050" dirty="0" smtClean="0"/>
                        <a:t>3</a:t>
                      </a:r>
                      <a:endParaRPr lang="en-US" altLang="ko-KR" sz="1050" b="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수평모선과 수직모선의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57.7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58.4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56.5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수직모선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19.8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58.4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56.5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모선 지지절연물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9.5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정상운전시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접촉이 가능한 부분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7.1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주위온도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10~40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10.7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6725">
                <a:tc rowSpan="11">
                  <a:txBody>
                    <a:bodyPr/>
                    <a:lstStyle/>
                    <a:p>
                      <a:pPr marL="0" marR="0" algn="ctr" defTabSz="914400" rtl="0" eaLnBrk="1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PDU</a:t>
                      </a:r>
                      <a:endParaRPr lang="ko-KR" altLang="en-US" sz="1050" b="1" kern="120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주회로용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전원측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34.4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33.1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31.3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주회로용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부하측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47.0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48.6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41.2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주회로용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부하측과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주회로모선의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40.0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44.5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37.6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주회로모선과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기능단위회로용 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배선용차단기의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전원측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35.5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기능단위회로용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전원측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53.2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62.0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47.8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기능단위회로용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배선용차단기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부하측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60.3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60.7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57.4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기능단위회로 인출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</a:t>
                      </a:r>
                      <a:endParaRPr lang="ko-KR" altLang="en-US" sz="105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51.5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51.9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51.1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주회로모선</a:t>
                      </a: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지지 절연물</a:t>
                      </a:r>
                      <a:endParaRPr lang="ko-KR" altLang="en-US" sz="105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21.6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기능단위회로모선 지지 절연물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90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24.5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정상운전시</a:t>
                      </a: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접촉이 가능한 부분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3.5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6725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주위온도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10~40</a:t>
                      </a: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19.7</a:t>
                      </a:r>
                      <a:endParaRPr lang="en-US" sz="105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68372" y="805979"/>
            <a:ext cx="7040132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시험기관 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한국전기연구원             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2.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[SW-DIST-01]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4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380/220V, 400A, 50kA, 60Hz</a:t>
            </a: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  <a:latin typeface="+mn-ea"/>
              </a:rPr>
              <a:t>3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[P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D U]         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440V, 630A, 65kA, 60Hz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4.   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성적서 번호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2015TS00694,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rgbClr val="FF0000"/>
                </a:solidFill>
              </a:rPr>
              <a:t>2016TS03746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절연특성시험</a:t>
            </a:r>
            <a:endParaRPr lang="ko-KR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1941866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195739" y="2060855"/>
          <a:ext cx="6696741" cy="3816415"/>
        </p:xfrm>
        <a:graphic>
          <a:graphicData uri="http://schemas.openxmlformats.org/drawingml/2006/table">
            <a:tbl>
              <a:tblPr/>
              <a:tblGrid>
                <a:gridCol w="922558"/>
                <a:gridCol w="1621963"/>
                <a:gridCol w="778542"/>
                <a:gridCol w="908299"/>
                <a:gridCol w="953214"/>
                <a:gridCol w="720080"/>
                <a:gridCol w="792085"/>
              </a:tblGrid>
              <a:tr h="37107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시험항목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전압인가부위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시험기준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시험결과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713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시험전압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kV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시험시간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횟수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시험주파수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파형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SW-DIST-01</a:t>
                      </a:r>
                      <a:endParaRPr lang="ko-KR" alt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PDU</a:t>
                      </a:r>
                      <a:endParaRPr lang="ko-KR" altLang="en-US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316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상용주파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내전압시험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회로모선과 대지간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2.5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Hz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en-US" sz="1100" b="1" kern="120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ko-KR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316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회로모선 상간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2.5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ko-KR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ko-KR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316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동상 단자간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2.5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ko-KR" sz="1100" b="1" kern="120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ko-KR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9321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</a:t>
                      </a:r>
                      <a:r>
                        <a:rPr lang="ko-KR" altLang="en-US" sz="11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충전부와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조작손잡이간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3.75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ko-KR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lang="ko-KR" altLang="en-US" sz="11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316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임펄스</a:t>
                      </a:r>
                      <a:endParaRPr lang="en-US" altLang="ko-KR" sz="11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내전압시험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회로모선과 대지간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7.4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  <a:endParaRPr lang="en-US" altLang="ko-KR" sz="1100" b="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정</a:t>
                      </a:r>
                      <a:r>
                        <a:rPr lang="en-US" altLang="ko-KR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="0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부극성</a:t>
                      </a:r>
                      <a:r>
                        <a:rPr lang="en-US" altLang="ko-KR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1.2/50 </a:t>
                      </a: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㎲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견딤</a:t>
                      </a:r>
                      <a:endParaRPr lang="en-US" altLang="en-US" sz="1100" b="1" kern="120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lang="en-US" altLang="en-US" sz="1100" b="1" kern="120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316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회로모선 상간</a:t>
                      </a: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7.4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316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동상 단자간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9.8</a:t>
                      </a: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17032"/>
            <a:ext cx="1941865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68372" y="832874"/>
            <a:ext cx="7040132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시험기관 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한국전기연구원             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2.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[SW-DIST-01]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4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380/220V, 400A, 50kA, 60Hz</a:t>
            </a: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  <a:latin typeface="+mn-ea"/>
              </a:rPr>
              <a:t>3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[P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D U]         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440V, 630A, 65kA, 60Hz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4.   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성적서 번호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2015TS00694, 2016TS03746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5-1. </a:t>
            </a:r>
            <a:r>
              <a:rPr lang="ko-KR" altLang="en-US" dirty="0" smtClean="0"/>
              <a:t>단락강도의 검증</a:t>
            </a:r>
            <a:r>
              <a:rPr lang="en-US" altLang="ko-KR" dirty="0" smtClean="0"/>
              <a:t>(SW-DIST-01)</a:t>
            </a:r>
            <a:endParaRPr lang="ko-KR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86" y="908720"/>
            <a:ext cx="1941866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86" y="3718120"/>
            <a:ext cx="1944410" cy="275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junsu\Desktop\페이지_ 03-2. SW-DIST-01 KERI 시험성적서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9940" y="838241"/>
            <a:ext cx="4680520" cy="6019760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3169940" y="1412776"/>
            <a:ext cx="468052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5-2. </a:t>
            </a:r>
            <a:r>
              <a:rPr lang="ko-KR" altLang="en-US" dirty="0" smtClean="0"/>
              <a:t>단락강도의 검증</a:t>
            </a:r>
            <a:r>
              <a:rPr lang="en-US" altLang="ko-KR" dirty="0" smtClean="0"/>
              <a:t>(PDU)</a:t>
            </a:r>
            <a:endParaRPr lang="ko-KR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86" y="908720"/>
            <a:ext cx="1941866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786" y="3718235"/>
            <a:ext cx="1944410" cy="2750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junsu\Desktop\페이지_ 03-2. SW-DIST-01 KERI 시험성적서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71600" y="838241"/>
            <a:ext cx="4680000" cy="6019760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3169940" y="1441603"/>
            <a:ext cx="468052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기타 </a:t>
            </a:r>
            <a:r>
              <a:rPr lang="ko-KR" altLang="en-US" dirty="0" err="1" smtClean="0"/>
              <a:t>회로및</a:t>
            </a:r>
            <a:r>
              <a:rPr lang="ko-KR" altLang="en-US" dirty="0" smtClean="0"/>
              <a:t> 동작시험의 검증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86" y="908720"/>
            <a:ext cx="1941866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123728" y="1628800"/>
          <a:ext cx="6939590" cy="4992584"/>
        </p:xfrm>
        <a:graphic>
          <a:graphicData uri="http://schemas.openxmlformats.org/drawingml/2006/table">
            <a:tbl>
              <a:tblPr/>
              <a:tblGrid>
                <a:gridCol w="596953"/>
                <a:gridCol w="1716243"/>
                <a:gridCol w="820812"/>
                <a:gridCol w="1417766"/>
                <a:gridCol w="1119288"/>
                <a:gridCol w="1268528"/>
              </a:tblGrid>
              <a:tr h="1713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시험항목</a:t>
                      </a:r>
                      <a:endParaRPr lang="ko-KR" alt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측정부위</a:t>
                      </a:r>
                      <a:endParaRPr lang="ko-KR" alt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시험기준</a:t>
                      </a:r>
                      <a:endParaRPr lang="ko-KR" alt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시험결과</a:t>
                      </a:r>
                      <a:endParaRPr lang="ko-KR" alt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171352">
                <a:tc rowSpan="11">
                  <a:txBody>
                    <a:bodyPr/>
                    <a:lstStyle/>
                    <a:p>
                      <a:pPr marL="0" marR="0" algn="ctr" defTabSz="914400" rtl="0" eaLnBrk="1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SW-DIST-01</a:t>
                      </a:r>
                      <a:endParaRPr lang="ko-KR" altLang="en-US" sz="10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공간거리 및 </a:t>
                      </a:r>
                      <a:endParaRPr lang="en-US" altLang="ko-KR" sz="10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연면거리의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검증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공간거리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상간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5.5</a:t>
                      </a:r>
                      <a:r>
                        <a:rPr lang="en-US" sz="1000" b="1" baseline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1" baseline="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35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주회로와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대지간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35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연면거리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상간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35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주회로와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대지간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24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8126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보호회로 효과의 검증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직류 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10A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의 직류전류를 인입보호도체와 이에 접속된 노출된 </a:t>
                      </a:r>
                      <a:r>
                        <a:rPr lang="ko-KR" altLang="en-US" sz="9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도전부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사이에 흘렸을 때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접속저항이 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</a:t>
                      </a:r>
                      <a:r>
                        <a:rPr lang="el-GR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Ω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을 초과하지 않을 것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9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7.8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주위온도 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11.9℃)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4739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기계적 동작의 검증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개폐장치를 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 동작시킨 후 동작 상태를 점검할 때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장치의 동작에 이상이 없을 것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8126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보호등급의 검증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직경 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1.0mm 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이상의 물체가 침투되지 않으며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지름 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1.0mm, 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길이 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100mm</a:t>
                      </a:r>
                      <a:r>
                        <a:rPr lang="ko-KR" altLang="en-US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의 시험용 막대가 충전부에 닿지 않을 것</a:t>
                      </a:r>
                      <a:r>
                        <a:rPr lang="en-US" altLang="ko-KR" sz="9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(IP 4X)</a:t>
                      </a:r>
                      <a:endParaRPr lang="en-US" sz="9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4739">
                <a:tc vMerge="1">
                  <a:txBody>
                    <a:bodyPr/>
                    <a:lstStyle/>
                    <a:p>
                      <a:endParaRPr lang="ko-KR" altLang="en-US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내부식성 시험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시험 후 해당부분의 단자 및 금속부분의 표면에 부식의 흔적이 나타나서는 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안된다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부식흔적 없음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4739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절연물의</a:t>
                      </a:r>
                      <a:endParaRPr lang="en-US" altLang="ko-KR" sz="10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난연성시험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글로와이어시험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불꽃이나 지속적인 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글로우가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보이지 않을 것 또는 </a:t>
                      </a: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글로우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와이어를 제거한 후 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 내에 불꽃이나 글로가 꺼질 것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흰색 시료 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1s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후 </a:t>
                      </a:r>
                      <a:endParaRPr lang="en-US" altLang="ko-KR" sz="10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화염 소멸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96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검정색 시료 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7s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후 </a:t>
                      </a:r>
                      <a:endParaRPr lang="en-US" altLang="ko-KR" sz="1000" b="1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화염 소멸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713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소나무의 보드가 타거나 티슈에 점화되지 않아야 할 것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8126">
                <a:tc rowSpan="2">
                  <a:txBody>
                    <a:bodyPr/>
                    <a:lstStyle/>
                    <a:p>
                      <a:pPr marL="0" marR="0" algn="ctr" defTabSz="914400" rtl="0" eaLnBrk="1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1200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PDU</a:t>
                      </a:r>
                      <a:endParaRPr lang="ko-KR" altLang="en-US" sz="1000" b="1" kern="1200" dirty="0" smtClean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결선점검을 포함한 배전반의 검사 및 전기적인 동작시험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기계적인 작동요소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도체 및 케이블의 배치상태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접속부분의 접속상태 등을 점검할 때 각 부분에 이상이 없을 것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8126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보호수단의 점검 및 보호회로의 전기적 연속성의 점검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직접접촉 및 간접접촉에 대한 보호수단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외부와 접속될 부분의 접촉상태 등을 점검할 때 각 부분에 이상이 없을 것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8640" marR="38640" marT="19320" marB="1932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이상없음</a:t>
                      </a:r>
                      <a:r>
                        <a:rPr lang="en-US" altLang="ko-KR" sz="1000" b="1" dirty="0" smtClean="0">
                          <a:ln>
                            <a:solidFill>
                              <a:srgbClr val="0000CC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="1" dirty="0">
                        <a:ln>
                          <a:solidFill>
                            <a:srgbClr val="0000CC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38640" marR="38640" marT="19320" marB="193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87" y="3717032"/>
            <a:ext cx="1941865" cy="274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68372" y="804299"/>
            <a:ext cx="7040132" cy="83099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시험기관 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한국전기연구원             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2.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[SW-DIST-01]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4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380/220V, 400A, 50kA, 60Hz</a:t>
            </a: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  <a:latin typeface="+mn-ea"/>
              </a:rPr>
              <a:t>3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.    </a:t>
            </a:r>
            <a:r>
              <a:rPr lang="ko-KR" altLang="en-US" sz="1200" b="1" dirty="0" err="1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분전반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[P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D U]           :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상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선식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600V(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정격절연전압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latin typeface="+mn-ea"/>
              </a:rPr>
              <a:t>), 440V, 630A, 65kA, 60Hz</a:t>
            </a:r>
            <a:endParaRPr lang="en-US" altLang="ko-KR" sz="1200" b="1" dirty="0" smtClean="0">
              <a:ln>
                <a:solidFill>
                  <a:srgbClr val="0000CC">
                    <a:alpha val="0"/>
                  </a:srgbClr>
                </a:solidFill>
              </a:ln>
              <a:solidFill>
                <a:schemeClr val="dk1"/>
              </a:solidFill>
            </a:endParaRPr>
          </a:p>
          <a:p>
            <a:pPr marL="342900" indent="-342900"/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4.    </a:t>
            </a:r>
            <a:r>
              <a:rPr lang="ko-KR" altLang="en-US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성적서 번호 </a:t>
            </a:r>
            <a:r>
              <a:rPr lang="en-US" altLang="ko-KR" sz="1200" b="1" dirty="0" smtClean="0">
                <a:ln>
                  <a:solidFill>
                    <a:srgbClr val="0000CC">
                      <a:alpha val="0"/>
                    </a:srgbClr>
                  </a:solidFill>
                </a:ln>
                <a:solidFill>
                  <a:schemeClr val="dk1"/>
                </a:solidFill>
              </a:rPr>
              <a:t>: 2015TS00694, 2016TS03746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경제성 및 </a:t>
            </a:r>
            <a:r>
              <a:rPr lang="ko-KR" altLang="en-US" dirty="0" err="1" smtClean="0"/>
              <a:t>활용성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331987" y="2276872"/>
            <a:ext cx="7056437" cy="244827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경제성 비교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시장전망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기대효과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상용화 실적</a:t>
            </a:r>
            <a:endParaRPr lang="en-US" altLang="ko-KR" dirty="0" smtClean="0"/>
          </a:p>
          <a:p>
            <a:r>
              <a:rPr lang="ko-KR" altLang="en-US" dirty="0"/>
              <a:t>국내 신규</a:t>
            </a:r>
            <a:r>
              <a:rPr lang="en-US" altLang="ko-KR" dirty="0"/>
              <a:t>(</a:t>
            </a:r>
            <a:r>
              <a:rPr lang="ko-KR" altLang="en-US" dirty="0" err="1"/>
              <a:t>적층형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ko-KR" altLang="en-US" dirty="0" err="1"/>
              <a:t>분전반</a:t>
            </a:r>
            <a:r>
              <a:rPr lang="ko-KR" altLang="en-US" dirty="0"/>
              <a:t> 시장 변화 예상</a:t>
            </a: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예상매출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부록</a:t>
            </a:r>
            <a:endParaRPr lang="en-US" altLang="ko-KR" dirty="0" smtClean="0"/>
          </a:p>
          <a:p>
            <a:pPr marL="457200" indent="-457200">
              <a:buNone/>
            </a:pPr>
            <a:endParaRPr lang="ko-KR" altLang="en-US" dirty="0"/>
          </a:p>
        </p:txBody>
      </p:sp>
      <p:grpSp>
        <p:nvGrpSpPr>
          <p:cNvPr id="3" name="그룹 5"/>
          <p:cNvGrpSpPr/>
          <p:nvPr/>
        </p:nvGrpSpPr>
        <p:grpSpPr>
          <a:xfrm>
            <a:off x="351015" y="1210381"/>
            <a:ext cx="843282" cy="844390"/>
            <a:chOff x="1928794" y="3286124"/>
            <a:chExt cx="5155400" cy="729799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1928794" y="3286124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928794" y="4014335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>
          <a:xfrm>
            <a:off x="234688" y="1124744"/>
            <a:ext cx="107593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6000" b="1" dirty="0" smtClean="0">
                <a:solidFill>
                  <a:srgbClr val="00B0F0"/>
                </a:solidFill>
                <a:latin typeface="+mn-ea"/>
              </a:rPr>
              <a:t>04</a:t>
            </a:r>
            <a:endParaRPr lang="ko-KR" altLang="en-US" sz="6000" b="1" dirty="0">
              <a:solidFill>
                <a:srgbClr val="00B0F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51015" y="1210381"/>
            <a:ext cx="843282" cy="844390"/>
            <a:chOff x="1928794" y="3286124"/>
            <a:chExt cx="5155400" cy="729799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1928794" y="3286124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928794" y="4014335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>
          <a:xfrm>
            <a:off x="234688" y="1124744"/>
            <a:ext cx="107593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6000" b="1" dirty="0" smtClean="0">
                <a:solidFill>
                  <a:srgbClr val="00B0F0"/>
                </a:solidFill>
                <a:latin typeface="+mn-ea"/>
              </a:rPr>
              <a:t>01</a:t>
            </a:r>
            <a:endParaRPr lang="ko-KR" altLang="en-US" sz="6000" b="1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회사소개 및 제품소개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1331987" y="2276872"/>
            <a:ext cx="7056437" cy="265232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solidFill>
                  <a:schemeClr val="tx1"/>
                </a:solidFill>
              </a:rPr>
              <a:t>회사소개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err="1" smtClean="0">
                <a:solidFill>
                  <a:schemeClr val="tx1"/>
                </a:solidFill>
              </a:rPr>
              <a:t>분전반</a:t>
            </a:r>
            <a:r>
              <a:rPr lang="ko-KR" altLang="en-US" dirty="0" smtClean="0">
                <a:solidFill>
                  <a:schemeClr val="tx1"/>
                </a:solidFill>
              </a:rPr>
              <a:t> 정의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solidFill>
                  <a:schemeClr val="tx1"/>
                </a:solidFill>
              </a:rPr>
              <a:t>기존 제품 사고사례</a:t>
            </a:r>
            <a:endParaRPr lang="en-US" altLang="ko-KR" dirty="0" smtClean="0">
              <a:solidFill>
                <a:schemeClr val="tx1"/>
              </a:solidFill>
            </a:endParaRPr>
          </a:p>
          <a:p>
            <a:r>
              <a:rPr lang="ko-KR" altLang="en-US" dirty="0" smtClean="0">
                <a:solidFill>
                  <a:schemeClr val="tx1"/>
                </a:solidFill>
              </a:rPr>
              <a:t>제품개발배경</a:t>
            </a:r>
            <a:endParaRPr lang="en-US" altLang="ko-KR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경제성 비교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14282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14282" y="928670"/>
          <a:ext cx="8715436" cy="54726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57718"/>
                <a:gridCol w="4357718"/>
              </a:tblGrid>
              <a:tr h="306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적층형</a:t>
                      </a: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무정전</a:t>
                      </a: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교체 모듈 </a:t>
                      </a: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분전반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6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일반 </a:t>
                      </a:r>
                      <a:r>
                        <a:rPr lang="ko-KR" altLang="en-US" sz="16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분전반</a:t>
                      </a:r>
                      <a:endParaRPr lang="ko-KR" altLang="en-US" sz="16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376919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분전반의 넓이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(WIDE)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치수를 약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12%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감소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외함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 가격은 일반 </a:t>
                      </a:r>
                      <a:r>
                        <a:rPr lang="ko-KR" altLang="en-US" sz="140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분전반에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 비해 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15% </a:t>
                      </a:r>
                      <a:r>
                        <a:rPr lang="ko-KR" altLang="en-US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감소</a:t>
                      </a: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en-US" altLang="ko-KR" sz="1400" b="1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⇒</a:t>
                      </a:r>
                      <a:r>
                        <a:rPr lang="ko-KR" altLang="en-US" sz="14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 공간활용도 우수하며</a:t>
                      </a:r>
                      <a:r>
                        <a:rPr lang="en-US" altLang="ko-KR" sz="14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, </a:t>
                      </a:r>
                      <a:r>
                        <a:rPr lang="ko-KR" altLang="en-US" sz="14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경제적으로 유리하다</a:t>
                      </a:r>
                      <a:r>
                        <a:rPr lang="en-US" altLang="ko-KR" sz="1400" b="1" dirty="0" smtClean="0">
                          <a:ln>
                            <a:solidFill>
                              <a:srgbClr val="FFFF00">
                                <a:alpha val="0"/>
                              </a:srgbClr>
                            </a:solidFill>
                          </a:ln>
                          <a:solidFill>
                            <a:srgbClr val="0000CC"/>
                          </a:solidFill>
                        </a:rPr>
                        <a:t>.</a:t>
                      </a:r>
                      <a:endParaRPr lang="en-US" altLang="ko-KR" sz="1400" b="1" dirty="0" smtClean="0">
                        <a:ln>
                          <a:solidFill>
                            <a:srgbClr val="FFFF00">
                              <a:alpha val="0"/>
                            </a:srgbClr>
                          </a:solidFill>
                        </a:ln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altLang="ko-KR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</a:endParaRP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home\Desktop\A-비교 Model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286280" cy="3714776"/>
          </a:xfrm>
          <a:prstGeom prst="rect">
            <a:avLst/>
          </a:prstGeom>
          <a:noFill/>
        </p:spPr>
      </p:pic>
      <p:pic>
        <p:nvPicPr>
          <p:cNvPr id="4099" name="Picture 3" descr="C:\Users\home\Desktop\A-비교 Model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0"/>
            <a:ext cx="4214842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경제성 비교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51741"/>
              </p:ext>
            </p:extLst>
          </p:nvPr>
        </p:nvGraphicFramePr>
        <p:xfrm>
          <a:off x="179515" y="980728"/>
          <a:ext cx="8712967" cy="5418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38"/>
                <a:gridCol w="2184243"/>
                <a:gridCol w="1992221"/>
                <a:gridCol w="2376265"/>
              </a:tblGrid>
              <a:tr h="431002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초기 구입 비용</a:t>
                      </a:r>
                      <a:endParaRPr lang="ko-KR" altLang="en-US" sz="14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7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10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endParaRPr lang="ko-KR" altLang="en-US" sz="14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자사제품 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(PDU</a:t>
                      </a:r>
                      <a:r>
                        <a:rPr lang="ko-KR" altLang="en-US" sz="14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분전반</a:t>
                      </a:r>
                      <a:r>
                        <a:rPr lang="en-US" altLang="ko-KR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일반 </a:t>
                      </a:r>
                      <a:r>
                        <a:rPr lang="ko-KR" altLang="en-US" sz="14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분전반</a:t>
                      </a:r>
                      <a:endParaRPr lang="ko-KR" altLang="en-US" sz="14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10" marB="4571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  고</a:t>
                      </a:r>
                    </a:p>
                  </a:txBody>
                  <a:tcPr marT="45710" marB="4571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4341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외함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구입비용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기준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외함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사이즈 감소</a:t>
                      </a: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자재비용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125%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기준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 비용의 증가</a:t>
                      </a: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제품 제작비용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기준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제작공정 축소로 비용감소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(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초기 구입비용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115%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002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4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</a:rPr>
                        <a:t>변경 및 증설비용</a:t>
                      </a: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endParaRPr lang="ko-KR" altLang="en-US" sz="14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5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추가  </a:t>
                      </a:r>
                      <a:r>
                        <a:rPr lang="ko-KR" altLang="en-US" sz="13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자재비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증가</a:t>
                      </a: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3%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증가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추가 모듈 비용의 증가</a:t>
                      </a: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변경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증설비용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10%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증가</a:t>
                      </a: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25%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증가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작업비용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시간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인건비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의 감소</a:t>
                      </a:r>
                      <a:endParaRPr lang="en-US" altLang="ko-KR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증설 비용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16%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증가</a:t>
                      </a: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38%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증가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전체비용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초기 구입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증설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125%</a:t>
                      </a:r>
                      <a:endParaRPr lang="ko-KR" altLang="en-US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138%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초기 제작비용과 변경 및 </a:t>
                      </a:r>
                      <a:endParaRPr lang="en-US" altLang="ko-KR" sz="13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추가 증설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유지비용이 적어</a:t>
                      </a:r>
                      <a:r>
                        <a:rPr lang="en-US" altLang="ko-KR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3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가격경쟁력 확보</a:t>
                      </a:r>
                      <a:endParaRPr lang="ko-KR" altLang="en-US" sz="13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291" marR="100291" marT="50146" marB="50146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시장전망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971600" y="1905213"/>
            <a:ext cx="7488832" cy="364715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분전반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시장에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2010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년 이후부터 조립식을 통한 표준화 바람이 일기 시작해 최근에는 </a:t>
            </a:r>
            <a:endParaRPr lang="en-US" altLang="ko-KR" sz="1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조립식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분전반이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대세를 이루고 있습니다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적층형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모듈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분전반은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주모선과 분기</a:t>
            </a: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모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선에 구멍을 뚫고 이를 볼트로 연결하던 기존의 </a:t>
            </a:r>
            <a:endParaRPr lang="en-US" altLang="ko-KR" sz="1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구조를 한층 손쉽게 바꿨으며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전용 연결장치를 이용해 누구나 쉽게 조립할 수 있고 전기적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,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</a:t>
            </a:r>
            <a:endParaRPr lang="en-US" altLang="ko-KR" sz="1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기계적 강도를 한층 강화하여 안전성을 확보 하였습니다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한국 전기산업진흥회에 따르면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, 2015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년 세계 송배전설비 시장은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4.1%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증가한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1,345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억불 규모이며 신흥국의 도시화 가속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신 재생 에너지 투자 확산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디지털화 등에 따른 급속한 전력수요 증가와 노후 </a:t>
            </a:r>
            <a:r>
              <a:rPr lang="ko-KR" altLang="en-US" sz="14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전력망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유지 보수 등 전력설비에 대한 꾸준한 수요 증가가 예상됩니다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국내 생산규모 역시 지난 여름 지구온난화에 따른 기온상승으로 인해 한전의 수요 증가가 있었고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올해 역시 같은 동향이 기대됨에 따라 국내 생산 규모가 증가할 것으로 기대되어 </a:t>
            </a:r>
            <a:endParaRPr lang="en-US" altLang="ko-KR" sz="14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분전반의 많은 수요가 있을 것으로 예상됩니다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.</a:t>
            </a:r>
          </a:p>
        </p:txBody>
      </p:sp>
      <p:pic>
        <p:nvPicPr>
          <p:cNvPr id="5" name="Picture 19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6" y="1456736"/>
            <a:ext cx="203488" cy="2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1" y="2029900"/>
            <a:ext cx="203488" cy="2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1" y="2677779"/>
            <a:ext cx="203488" cy="2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 flipV="1">
            <a:off x="683568" y="5697256"/>
            <a:ext cx="7848872" cy="36000"/>
          </a:xfrm>
          <a:prstGeom prst="rect">
            <a:avLst/>
          </a:prstGeom>
          <a:solidFill>
            <a:srgbClr val="075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65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19572" y="1344651"/>
            <a:ext cx="7848872" cy="35615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185"/>
              </a:spcBef>
              <a:tabLst>
                <a:tab pos="65944" algn="l"/>
                <a:tab pos="105510" algn="l"/>
              </a:tabLst>
            </a:pP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각종 건설사업</a:t>
            </a: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및 구조물 등 다양한 분야에서 수요가 있음</a:t>
            </a: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Picture 19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1" y="3640809"/>
            <a:ext cx="203488" cy="2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1" y="4608899"/>
            <a:ext cx="203488" cy="2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기대효과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52525"/>
              </p:ext>
            </p:extLst>
          </p:nvPr>
        </p:nvGraphicFramePr>
        <p:xfrm>
          <a:off x="198314" y="1145272"/>
          <a:ext cx="8694165" cy="5092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8055"/>
                <a:gridCol w="2898055"/>
                <a:gridCol w="2898055"/>
              </a:tblGrid>
              <a:tr h="1203608">
                <a:tc>
                  <a:txBody>
                    <a:bodyPr/>
                    <a:lstStyle/>
                    <a:p>
                      <a:pPr algn="ctr"/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ko-KR" altLang="en-US" sz="1600" b="1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기술적 기대효과</a:t>
                      </a:r>
                      <a:endParaRPr lang="ko-KR" altLang="en-US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ko-KR" altLang="en-US" sz="1600" b="1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사회적 기대효과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1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경제적 기대효과</a:t>
                      </a:r>
                      <a:endParaRPr lang="ko-KR" altLang="en-US" sz="16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570"/>
                    </a:solidFill>
                  </a:tcPr>
                </a:tc>
              </a:tr>
              <a:tr h="388843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30000"/>
                        </a:lnSpc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</a:t>
                      </a:r>
                      <a:r>
                        <a:rPr lang="ko-KR" altLang="en-US" sz="1300" b="1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활선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상태 작업 시 </a:t>
                      </a:r>
                      <a:r>
                        <a:rPr lang="ko-KR" altLang="en-US" sz="1300" b="1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무정전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모듈 자체에 </a:t>
                      </a:r>
                      <a:r>
                        <a:rPr lang="ko-KR" altLang="en-US" sz="1300" b="1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슬라이드형으로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1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레일식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차단기 교환작업이 가능합니다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algn="just" latinLnBrk="1">
                        <a:lnSpc>
                          <a:spcPct val="130000"/>
                        </a:lnSpc>
                      </a:pPr>
                      <a:endParaRPr lang="en-US" altLang="ko-KR" sz="500" b="1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블록방식 구조로 되어있어 개별로 프레임변경 및 추가 설치가 용이합니다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..</a:t>
                      </a:r>
                    </a:p>
                    <a:p>
                      <a:pPr algn="just" latinLnBrk="1">
                        <a:lnSpc>
                          <a:spcPct val="130000"/>
                        </a:lnSpc>
                      </a:pPr>
                      <a:endParaRPr lang="en-US" altLang="ko-KR" sz="5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설계변경이나 부하변경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부하분배 등 어떠한 형태의 부하 선택도 가능하며 </a:t>
                      </a:r>
                      <a:r>
                        <a:rPr lang="ko-KR" altLang="en-US" sz="1300" b="1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불평형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해소를 위해 상 변경이 가능합니다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..</a:t>
                      </a:r>
                    </a:p>
                    <a:p>
                      <a:pPr algn="just" latinLnBrk="1">
                        <a:lnSpc>
                          <a:spcPct val="130000"/>
                        </a:lnSpc>
                      </a:pPr>
                      <a:endParaRPr lang="en-US" altLang="ko-KR" sz="500" b="1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▶조립식으로 설치가 가능해 빠른 </a:t>
                      </a:r>
                      <a:r>
                        <a:rPr lang="ko-KR" altLang="en-US" sz="1300" b="1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시간내에</a:t>
                      </a: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간편하게 설치가 가능합니다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</a:t>
                      </a:r>
                      <a:r>
                        <a:rPr lang="ko-KR" altLang="en-US" sz="1300" b="1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활전</a:t>
                      </a: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교체 작업 시 지속적으로 발생하고 있는 감전의 우려가 없어 사고 감소에 기여가 가능합니다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</a:t>
                      </a:r>
                      <a:r>
                        <a:rPr lang="ko-KR" altLang="en-US" sz="1300" b="1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분전반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내부에서 충전부가 노출되지 않고 잘 정돈된 모듈이 조립되어 있어 외관이 미려하고 전기적으로 안전합니다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기존 </a:t>
                      </a:r>
                      <a:r>
                        <a:rPr lang="ko-KR" altLang="en-US" sz="1300" b="1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분전반</a:t>
                      </a: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대비 크기가 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10~20%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작아져 설치 시 공간적 제약을 줄일 수 있습니다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설치 시 타 제품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대비 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5% </a:t>
                      </a:r>
                      <a:r>
                        <a:rPr lang="ko-KR" altLang="en-US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저렴하게 설치가 가능합니다</a:t>
                      </a:r>
                      <a:r>
                        <a:rPr lang="en-US" altLang="ko-KR" sz="1300" b="1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사고 발생 감소에 따른 하자보수비용이 감소 됩니다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블록방식으로 교체 및 확장이 용이하여 추가 설치 시에도 시간과 비용 절약 됩니다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▶ 전세계적인 전력설비 수요 증가에 따른 수출효과가 기대됩니다</a:t>
                      </a:r>
                      <a:r>
                        <a:rPr lang="en-US" altLang="ko-KR" sz="13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300" b="1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300" b="1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2" descr="C:\Users\com\Desktop\money-icon--financial-iconset--aha-soft-2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105207" y="1290313"/>
            <a:ext cx="635146" cy="635148"/>
          </a:xfrm>
          <a:prstGeom prst="rect">
            <a:avLst/>
          </a:prstGeom>
          <a:noFill/>
        </p:spPr>
      </p:pic>
      <p:pic>
        <p:nvPicPr>
          <p:cNvPr id="6" name="Picture 3" descr="C:\Users\com\Desktop\4274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4162929" y="1252738"/>
            <a:ext cx="710298" cy="710298"/>
          </a:xfrm>
          <a:prstGeom prst="rect">
            <a:avLst/>
          </a:prstGeom>
          <a:noFill/>
        </p:spPr>
      </p:pic>
      <p:pic>
        <p:nvPicPr>
          <p:cNvPr id="7" name="Picture 4" descr="C:\Users\com\Desktop\13947-54c7bf0dv1_site_icon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210601" y="1252738"/>
            <a:ext cx="710298" cy="710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상용화 실적</a:t>
            </a:r>
            <a:endParaRPr lang="ko-KR" altLang="en-US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9633"/>
              </p:ext>
            </p:extLst>
          </p:nvPr>
        </p:nvGraphicFramePr>
        <p:xfrm>
          <a:off x="1043608" y="980728"/>
          <a:ext cx="7056784" cy="5391137"/>
        </p:xfrm>
        <a:graphic>
          <a:graphicData uri="http://schemas.openxmlformats.org/drawingml/2006/table">
            <a:tbl>
              <a:tblPr/>
              <a:tblGrid>
                <a:gridCol w="1080120"/>
                <a:gridCol w="1368152"/>
                <a:gridCol w="1512168"/>
                <a:gridCol w="3096344"/>
              </a:tblGrid>
              <a:tr h="3072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납품년도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발 주 처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공 사 처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공 사 명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2018.02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포스코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ICT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포스코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ICT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포항제철 데이터 센터 신축공사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2017.08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삼성전자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두원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EFC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수원 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R3</a:t>
                      </a:r>
                      <a:r>
                        <a:rPr lang="en-US" altLang="ko-KR" sz="1200" b="1" i="0" u="none" strike="noStrike" kern="12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i="0" u="none" strike="noStrike" kern="12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연구단지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2017.06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한국동서발전</a:t>
                      </a:r>
                      <a:endParaRPr lang="en-US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울산화력발전소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한국동서발전</a:t>
                      </a:r>
                      <a:endParaRPr lang="en-US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울산화력발전소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#4CC</a:t>
                      </a:r>
                      <a:r>
                        <a:rPr lang="en-US" altLang="ko-KR" sz="1200" b="1" i="0" u="none" strike="noStrike" kern="12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ST MOV PDP </a:t>
                      </a:r>
                      <a:r>
                        <a:rPr lang="ko-KR" altLang="en-US" sz="1200" b="1" i="0" u="none" strike="noStrike" kern="12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적층형</a:t>
                      </a:r>
                      <a:r>
                        <a:rPr lang="ko-KR" altLang="en-US" sz="1200" b="1" i="0" u="none" strike="noStrike" kern="12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200" b="1" i="0" u="none" strike="noStrike" kern="12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스마트 </a:t>
                      </a:r>
                      <a:r>
                        <a:rPr lang="ko-KR" altLang="en-US" sz="1200" b="1" i="0" u="none" strike="noStrike" kern="12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분전반</a:t>
                      </a:r>
                      <a:r>
                        <a:rPr lang="ko-KR" altLang="en-US" sz="1200" b="1" i="0" u="none" strike="noStrike" kern="12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교체공사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2017.01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신세계건설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두원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EFC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신세계 </a:t>
                      </a: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동대구</a:t>
                      </a: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복합환승센터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2015.04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삼성생명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두원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EFC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강북삼성병원 신관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2015.02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 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두리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EFC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상암동 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PDU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2015.01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우진기전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 </a:t>
                      </a: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구미전산 </a:t>
                      </a:r>
                      <a:r>
                        <a:rPr lang="ko-KR" altLang="en-US" sz="1200" b="1" i="0" u="none" strike="noStrike" kern="120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센타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2014.05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대명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GEC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 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 </a:t>
                      </a: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수원 전산센터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2014.03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대명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GEC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삼성 </a:t>
                      </a:r>
                      <a:r>
                        <a:rPr lang="en-US" altLang="ko-KR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SDS </a:t>
                      </a:r>
                      <a:r>
                        <a:rPr lang="ko-KR" altLang="en-US" sz="1200" b="1" i="0" u="none" strike="noStrike" kern="12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과천 데이터센터</a:t>
                      </a: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2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200" b="1" i="0" u="none" strike="noStrike" kern="120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상용화 실적</a:t>
            </a:r>
            <a:endParaRPr lang="ko-KR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32206"/>
            <a:ext cx="3506811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562" y="928670"/>
            <a:ext cx="354638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442" y="3731080"/>
            <a:ext cx="3582222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6143636" y="6165304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에버랜드</a:t>
            </a:r>
            <a:r>
              <a:rPr lang="ko-KR" altLang="en-US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 사파리 증축공사 </a:t>
            </a:r>
            <a:r>
              <a:rPr lang="en-US" altLang="ko-KR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D/F</a:t>
            </a:r>
            <a:endParaRPr lang="ko-KR" altLang="en-US" sz="12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  <a:ea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200651" y="3294877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수원삼성전자 </a:t>
            </a:r>
            <a:r>
              <a:rPr lang="en-US" altLang="ko-KR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154KV </a:t>
            </a:r>
            <a:r>
              <a:rPr lang="ko-KR" altLang="en-US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변전소 </a:t>
            </a:r>
            <a:r>
              <a:rPr lang="ko-KR" altLang="en-US" sz="12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분전반</a:t>
            </a:r>
            <a:endParaRPr lang="ko-KR" altLang="en-US" sz="12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  <a:ea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78374" y="6165304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여수 </a:t>
            </a:r>
            <a:r>
              <a:rPr lang="en-US" altLang="ko-KR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GS </a:t>
            </a:r>
            <a:r>
              <a:rPr lang="ko-KR" altLang="en-US" sz="1200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칼텍스</a:t>
            </a:r>
            <a:r>
              <a:rPr lang="ko-KR" altLang="en-US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en-US" altLang="ko-KR" sz="12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  <a:ea typeface="+mn-ea"/>
              </a:rPr>
              <a:t>EHV, TR, LV</a:t>
            </a:r>
            <a:endParaRPr lang="ko-KR" altLang="en-US" sz="12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dirty="0" smtClean="0"/>
              <a:t>. </a:t>
            </a:r>
            <a:r>
              <a:rPr lang="ko-KR" altLang="en-US" dirty="0" smtClean="0"/>
              <a:t>국내 신규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적층형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분전반</a:t>
            </a:r>
            <a:r>
              <a:rPr lang="ko-KR" altLang="en-US" dirty="0" smtClean="0"/>
              <a:t> 시장 변화 예상</a:t>
            </a:r>
            <a:endParaRPr lang="ko-KR" altLang="en-US" dirty="0"/>
          </a:p>
        </p:txBody>
      </p:sp>
      <p:graphicFrame>
        <p:nvGraphicFramePr>
          <p:cNvPr id="18" name="차트 17"/>
          <p:cNvGraphicFramePr/>
          <p:nvPr>
            <p:extLst>
              <p:ext uri="{D42A27DB-BD31-4B8C-83A1-F6EECF244321}">
                <p14:modId xmlns:p14="http://schemas.microsoft.com/office/powerpoint/2010/main" val="2529270725"/>
              </p:ext>
            </p:extLst>
          </p:nvPr>
        </p:nvGraphicFramePr>
        <p:xfrm>
          <a:off x="0" y="980728"/>
          <a:ext cx="914400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직사각형 28"/>
          <p:cNvSpPr/>
          <p:nvPr/>
        </p:nvSpPr>
        <p:spPr>
          <a:xfrm>
            <a:off x="4572000" y="5661248"/>
            <a:ext cx="108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7504" y="1196752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단위 </a:t>
            </a:r>
            <a:r>
              <a:rPr lang="en-US" altLang="ko-KR" sz="1000" dirty="0" smtClean="0"/>
              <a:t>: </a:t>
            </a:r>
            <a:r>
              <a:rPr lang="ko-KR" altLang="en-US" sz="1000" dirty="0" smtClean="0"/>
              <a:t>억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예상 매출</a:t>
            </a:r>
            <a:endParaRPr lang="ko-KR" altLang="en-US" dirty="0"/>
          </a:p>
        </p:txBody>
      </p:sp>
      <p:graphicFrame>
        <p:nvGraphicFramePr>
          <p:cNvPr id="18" name="차트 17"/>
          <p:cNvGraphicFramePr/>
          <p:nvPr/>
        </p:nvGraphicFramePr>
        <p:xfrm>
          <a:off x="0" y="980728"/>
          <a:ext cx="914400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왼쪽/오른쪽 화살표 27"/>
          <p:cNvSpPr/>
          <p:nvPr/>
        </p:nvSpPr>
        <p:spPr>
          <a:xfrm>
            <a:off x="827584" y="5661248"/>
            <a:ext cx="7128792" cy="540000"/>
          </a:xfrm>
          <a:prstGeom prst="leftRightArrow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rIns="36000"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       성능인증 취득 전                        성능 인증 </a:t>
            </a:r>
            <a:r>
              <a:rPr lang="en-US" altLang="ko-KR" sz="1600" dirty="0" smtClean="0">
                <a:solidFill>
                  <a:schemeClr val="tx1"/>
                </a:solidFill>
              </a:rPr>
              <a:t>5</a:t>
            </a:r>
            <a:r>
              <a:rPr lang="ko-KR" altLang="en-US" sz="1600" dirty="0" smtClean="0">
                <a:solidFill>
                  <a:schemeClr val="tx1"/>
                </a:solidFill>
              </a:rPr>
              <a:t>월 취득 후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572000" y="5661248"/>
            <a:ext cx="108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7504" y="1196752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단위 </a:t>
            </a:r>
            <a:r>
              <a:rPr lang="en-US" altLang="ko-KR" sz="1000" dirty="0" smtClean="0"/>
              <a:t>: </a:t>
            </a:r>
            <a:r>
              <a:rPr lang="ko-KR" altLang="en-US" sz="1000" dirty="0" smtClean="0"/>
              <a:t>억</a:t>
            </a:r>
            <a:endParaRPr lang="ko-KR" altLang="en-US" sz="1000" dirty="0"/>
          </a:p>
        </p:txBody>
      </p:sp>
      <p:graphicFrame>
        <p:nvGraphicFramePr>
          <p:cNvPr id="8" name="차트 7"/>
          <p:cNvGraphicFramePr/>
          <p:nvPr/>
        </p:nvGraphicFramePr>
        <p:xfrm>
          <a:off x="683568" y="1340768"/>
          <a:ext cx="676875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부록</a:t>
            </a:r>
            <a:r>
              <a:rPr lang="en-US" altLang="ko-KR" dirty="0" smtClean="0"/>
              <a:t>1. </a:t>
            </a:r>
            <a:r>
              <a:rPr lang="ko-KR" altLang="en-US" dirty="0" smtClean="0"/>
              <a:t>인증사항</a:t>
            </a:r>
            <a:endParaRPr lang="ko-KR" altLang="en-US" dirty="0"/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760" y="1004904"/>
            <a:ext cx="3960000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240" y="1004904"/>
            <a:ext cx="3960000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부록</a:t>
            </a:r>
            <a:r>
              <a:rPr lang="en-US" altLang="ko-KR" dirty="0" smtClean="0"/>
              <a:t>1. </a:t>
            </a:r>
            <a:r>
              <a:rPr lang="ko-KR" altLang="en-US" dirty="0" smtClean="0"/>
              <a:t>인증사항</a:t>
            </a:r>
            <a:endParaRPr lang="ko-KR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03" y="957958"/>
            <a:ext cx="3732750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40719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회사소개</a:t>
            </a:r>
            <a:endParaRPr lang="ko-KR" alt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9346" y="1000108"/>
            <a:ext cx="3240000" cy="2284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90632"/>
              </p:ext>
            </p:extLst>
          </p:nvPr>
        </p:nvGraphicFramePr>
        <p:xfrm>
          <a:off x="107504" y="980728"/>
          <a:ext cx="5544615" cy="5517829"/>
        </p:xfrm>
        <a:graphic>
          <a:graphicData uri="http://schemas.openxmlformats.org/drawingml/2006/table">
            <a:tbl>
              <a:tblPr/>
              <a:tblGrid>
                <a:gridCol w="723210"/>
                <a:gridCol w="964282"/>
                <a:gridCol w="602677"/>
                <a:gridCol w="843744"/>
                <a:gridCol w="733728"/>
                <a:gridCol w="1676974"/>
              </a:tblGrid>
              <a:tr h="388709"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법 인 명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선우기전 주식회사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 표 자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김 현 일 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589B"/>
                    </a:solidFill>
                  </a:tcPr>
                </a:tc>
              </a:tr>
              <a:tr h="254473">
                <a:tc rowSpan="3"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소 </a:t>
                      </a: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재 </a:t>
                      </a:r>
                      <a:r>
                        <a:rPr lang="ko-KR" altLang="en-US" sz="11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지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lvl="0" algn="ctr"/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경기도 </a:t>
                      </a:r>
                      <a:r>
                        <a:rPr lang="ko-KR" altLang="en-US" sz="110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화성시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신남로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63-44 (</a:t>
                      </a:r>
                      <a:r>
                        <a:rPr lang="ko-KR" altLang="en-US" sz="110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남양동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en-US" altLang="ko-KR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전화번호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en-US" altLang="en-US" sz="1100" b="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031-763-1200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447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팩 </a:t>
                      </a: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스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en-US" sz="1100" b="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031-763-1217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447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100" b="1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이메일</a:t>
                      </a:r>
                      <a:endParaRPr lang="ko-KR" altLang="en-US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en-US" sz="1100" b="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100" b="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hlinkClick r:id="rId4"/>
                        </a:rPr>
                        <a:t>swe1302@hanmail.net</a:t>
                      </a:r>
                      <a:endParaRPr lang="en-US" altLang="en-US" sz="1100" b="0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6909"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임직원수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en-US" altLang="ko-KR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28</a:t>
                      </a: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명</a:t>
                      </a:r>
                      <a:endParaRPr lang="ko-KR" altLang="en-US" sz="110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자 본 금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en-US" altLang="ko-KR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500 </a:t>
                      </a:r>
                      <a:r>
                        <a:rPr lang="ko-KR" altLang="en-US" sz="1100" kern="1200" spc="-10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백만원</a:t>
                      </a:r>
                      <a:endParaRPr lang="ko-KR" altLang="en-US" sz="110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100" b="1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업태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ko-KR" altLang="en-US" sz="1100" b="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제조업</a:t>
                      </a:r>
                      <a:r>
                        <a:rPr lang="en-US" altLang="ko-KR" sz="1100" b="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공사업</a:t>
                      </a:r>
                      <a:endParaRPr lang="ko-KR" altLang="en-US" sz="1100" b="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43818"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특허</a:t>
                      </a:r>
                      <a:endParaRPr lang="en-US" altLang="ko-KR" sz="1100" b="1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보유현황</a:t>
                      </a: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적층형</a:t>
                      </a: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무정전</a:t>
                      </a: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교체 모듈 </a:t>
                      </a:r>
                      <a:r>
                        <a:rPr lang="ko-KR" altLang="en-US" sz="1100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킷</a:t>
                      </a:r>
                      <a:endParaRPr lang="en-US" altLang="ko-KR" sz="1100" kern="1200" spc="-100" baseline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기능성 </a:t>
                      </a:r>
                      <a:r>
                        <a:rPr lang="ko-KR" altLang="en-US" sz="1100" kern="1200" spc="-100" baseline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교체 모듈</a:t>
                      </a:r>
                      <a:endParaRPr lang="ko-KR" altLang="en-US" sz="110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endParaRPr lang="ko-KR" altLang="en-US" sz="1100" b="1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endParaRPr lang="ko-KR" altLang="en-US" sz="110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주 생산품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수배전반 및 전기자동제어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46449">
                <a:tc>
                  <a:txBody>
                    <a:bodyPr/>
                    <a:lstStyle/>
                    <a:p>
                      <a:pPr marL="0" marR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ko-KR" altLang="en-US" sz="11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연 혁</a:t>
                      </a: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2010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09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선우기전 주식회사 설립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2011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01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ISO 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인증 취득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2011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03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한국전력 협력업체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2011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조달청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2012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무 정전 활 선 교체 모듈 특허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2013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01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중소기업진흥공단 벤처기업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2013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삼성전자 수원사업장 협력업체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2013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자본금 증자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(5</a:t>
                      </a:r>
                      <a:r>
                        <a:rPr lang="ko-KR" altLang="en-US" sz="110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억원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2013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연구개발 전담부설 인증서 취득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(2018.02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 개발연구소  승격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 2014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삼성물산 협력업체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05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본사 신축이전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경기도 </a:t>
                      </a:r>
                      <a:r>
                        <a:rPr lang="ko-KR" altLang="en-US" sz="110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화성시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spc="-100" baseline="0" noProof="0" dirty="0" err="1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신남로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63-44)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2014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06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삼성중공업 협력업체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2016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02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삼성디스플레이  협력업체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71438" algn="l"/>
                          <a:tab pos="114300" algn="l"/>
                        </a:tabLst>
                        <a:defRPr/>
                      </a:pP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2016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100" kern="1200" spc="-100" baseline="0" noProof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월 삼성엔지니어링  협력업체 등록</a:t>
                      </a:r>
                      <a:endParaRPr lang="en-US" altLang="ko-KR" sz="1100" kern="1200" spc="-100" baseline="0" noProof="0" dirty="0" smtClean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1863" marR="11863" marT="11863" marB="1186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그룹 1"/>
          <p:cNvGrpSpPr/>
          <p:nvPr/>
        </p:nvGrpSpPr>
        <p:grpSpPr>
          <a:xfrm>
            <a:off x="5764228" y="3681038"/>
            <a:ext cx="3219994" cy="2772297"/>
            <a:chOff x="5764228" y="3681038"/>
            <a:chExt cx="3219994" cy="2772297"/>
          </a:xfrm>
        </p:grpSpPr>
        <p:pic>
          <p:nvPicPr>
            <p:cNvPr id="8" name="Picture 2" descr="C:\Users\junsu\Desktop\조직도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84471"/>
            <a:stretch/>
          </p:blipFill>
          <p:spPr bwMode="auto">
            <a:xfrm>
              <a:off x="5764229" y="3681038"/>
              <a:ext cx="3219993" cy="437882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</p:pic>
        <p:pic>
          <p:nvPicPr>
            <p:cNvPr id="1026" name="Picture 2" descr="C:\Users\admin\Desktop\DD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228" y="4083556"/>
              <a:ext cx="3215117" cy="2369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부록</a:t>
            </a:r>
            <a:r>
              <a:rPr lang="en-US" altLang="ko-KR" dirty="0" smtClean="0"/>
              <a:t>1. </a:t>
            </a:r>
            <a:r>
              <a:rPr lang="ko-KR" altLang="en-US" dirty="0" smtClean="0"/>
              <a:t>인증사항</a:t>
            </a:r>
            <a:endParaRPr lang="ko-KR" alt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33" y="957958"/>
            <a:ext cx="3779349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673" y="957958"/>
            <a:ext cx="3778695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부록</a:t>
            </a:r>
            <a:r>
              <a:rPr lang="en-US" altLang="ko-KR" dirty="0" smtClean="0"/>
              <a:t>1. </a:t>
            </a:r>
            <a:r>
              <a:rPr lang="ko-KR" altLang="en-US" dirty="0" smtClean="0"/>
              <a:t>인증사항</a:t>
            </a:r>
            <a:endParaRPr lang="ko-KR" altLang="en-US" dirty="0"/>
          </a:p>
        </p:txBody>
      </p:sp>
      <p:pic>
        <p:nvPicPr>
          <p:cNvPr id="4" name="Picture 3" descr="C:\Users\junsu\Desktop\성능인증서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47" y="957958"/>
            <a:ext cx="3772444" cy="5400000"/>
          </a:xfrm>
          <a:prstGeom prst="rect">
            <a:avLst/>
          </a:prstGeom>
          <a:noFill/>
        </p:spPr>
      </p:pic>
      <p:pic>
        <p:nvPicPr>
          <p:cNvPr id="5" name="Picture 4" descr="C:\Users\junsu\Desktop\Q마크지정서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8171" y="957958"/>
            <a:ext cx="3660182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부록</a:t>
            </a:r>
            <a:r>
              <a:rPr lang="en-US" altLang="ko-KR" dirty="0" smtClean="0"/>
              <a:t>1. </a:t>
            </a:r>
            <a:r>
              <a:rPr lang="ko-KR" altLang="en-US" dirty="0" smtClean="0"/>
              <a:t>인증사항</a:t>
            </a:r>
            <a:endParaRPr lang="ko-KR" altLang="en-US" dirty="0"/>
          </a:p>
        </p:txBody>
      </p:sp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2572032" y="957957"/>
            <a:ext cx="3999936" cy="5400001"/>
            <a:chOff x="6516216" y="3789040"/>
            <a:chExt cx="1944000" cy="2623958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16216" y="3789040"/>
              <a:ext cx="1944000" cy="1284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16216" y="5085184"/>
              <a:ext cx="1944000" cy="13278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부록</a:t>
            </a:r>
            <a:r>
              <a:rPr lang="en-US" altLang="ko-KR" dirty="0" smtClean="0"/>
              <a:t>2. </a:t>
            </a:r>
            <a:r>
              <a:rPr lang="ko-KR" altLang="en-US" dirty="0" smtClean="0"/>
              <a:t>특허기술</a:t>
            </a:r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499993" y="908720"/>
          <a:ext cx="4464496" cy="560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308"/>
                <a:gridCol w="1165938"/>
                <a:gridCol w="646934"/>
                <a:gridCol w="1684316"/>
              </a:tblGrid>
              <a:tr h="14401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발명의 명칭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기능성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활선</a:t>
                      </a: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 교체 모듈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등록번호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j-ea"/>
                          <a:ea typeface="+mj-ea"/>
                        </a:rPr>
                        <a:t>10-1167575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권리자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j-ea"/>
                          <a:ea typeface="+mj-ea"/>
                        </a:rPr>
                        <a:t>선우기전㈜</a:t>
                      </a:r>
                      <a:endParaRPr lang="en-US" altLang="ko-KR" sz="105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</a:tr>
              <a:tr h="18480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등록일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latin typeface="+mj-ea"/>
                          <a:ea typeface="+mj-ea"/>
                        </a:rPr>
                        <a:t>2012.07.16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4803"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발명의 효과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j-ea"/>
                        <a:ea typeface="+mj-ea"/>
                      </a:endParaRPr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28287">
                <a:tc gridSpan="4">
                  <a:txBody>
                    <a:bodyPr/>
                    <a:lstStyle/>
                    <a:p>
                      <a:pPr marL="0" algn="just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본 발명은 상하 일정간격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이격된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상태로 설치되어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메인차단기와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연결되는 다수개의 모선 및 분기차단기로부터 상기 각 모선과 연결하도록 높이가 다르게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절곡된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다수개의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활선을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연결 및 분리하기 위한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교체 모듈에 관한 것으로서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구체적으로는 모선과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활선이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설치되는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하우징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하우징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내부에 설치되어 승강하는 승강부재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승강부재를 상승시키는 스프링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및 상기 승강부재를 승강시키는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캠레버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를 포함하여 구성됨에 따라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메인차단기의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모선으로부터 분기차단기의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활선을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간편하게 교체할 수 있는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교체 모듈을 제공하게 된다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050" kern="1200" dirty="0">
                        <a:ln>
                          <a:solidFill>
                            <a:schemeClr val="tx2">
                              <a:lumMod val="60000"/>
                              <a:lumOff val="40000"/>
                              <a:alpha val="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6014"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청구항</a:t>
                      </a: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 </a:t>
                      </a: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[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독립항</a:t>
                      </a: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(2</a:t>
                      </a: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개</a:t>
                      </a: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), </a:t>
                      </a:r>
                      <a:r>
                        <a:rPr lang="ko-KR" altLang="en-US" sz="1050" b="1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종속항</a:t>
                      </a: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(5</a:t>
                      </a:r>
                      <a:r>
                        <a:rPr lang="ko-KR" altLang="en-US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개</a:t>
                      </a:r>
                      <a:r>
                        <a:rPr lang="en-US" altLang="ko-KR" sz="105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</a:rPr>
                        <a:t>)]</a:t>
                      </a:r>
                      <a:endParaRPr lang="ko-KR" altLang="en-US" sz="1050" b="1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65623">
                <a:tc gridSpan="4">
                  <a:txBody>
                    <a:bodyPr/>
                    <a:lstStyle/>
                    <a:p>
                      <a:pPr marL="0" algn="just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상하 일정간격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이격된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상태로 설치되어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메인차단기와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연결되는 다수개의 모선 및 분기차단기로부터 각 모선과 연결하도록 높이가 다르게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절곡된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다수개의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활선을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연결 및 분리하기 위한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교체 모듈에 있어서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일측에는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상기 모선이 전후 방향으로 통과하여 지나가도록 하는 슬롯이 상하에 일정간격으로 형성되고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타측에는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절곡된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활선의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타측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단부가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통과하여 분기차단기에 연결하도록 좌우로 관통된 연결구가 형성되며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내부에는 상기 연결구로부터 상기 각 슬롯으로 연결되어 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활선이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끼워진 상태로 상기 모선의 하부에 안착하도록 하는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설치홈이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상하 일정간격으로 형성되는 한편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내부 중앙에는 상기 상하의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설치홈을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수직방향으로 통과하는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승강홀이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형성되고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상부에는 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승강홀과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연결되는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작동홈이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형성된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하우징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설치홈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사이에 설치하되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위에 설치되는 모선 상부에 설치되어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하강시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일측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단부가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상기 모선을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활선에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밀착시키고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상부에는 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승강홀을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통해 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작동홈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하부로 연장되는 작동돌기가 형성된 승강부재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승강부재와 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사이에 설치되고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승강부재를 상승시키도록 형성된 스프링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및 상기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작동홈에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축 결합되고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상기 승강부재의 상단이 밀착된 상태에서 회전을 통해 상기 승강부재를 승강시키도록 형성된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캠레버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를 포함하여 구성된 것을 특징으로 하는 기능성 </a:t>
                      </a:r>
                      <a:r>
                        <a:rPr lang="ko-KR" altLang="en-US" sz="1050" kern="1200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활선</a:t>
                      </a:r>
                      <a:r>
                        <a:rPr lang="ko-KR" altLang="en-US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교체 모듈</a:t>
                      </a:r>
                      <a:r>
                        <a:rPr lang="en-US" altLang="ko-KR" sz="1050" kern="1200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  <a:alpha val="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050" kern="1200" dirty="0">
                        <a:ln>
                          <a:solidFill>
                            <a:schemeClr val="tx2">
                              <a:lumMod val="60000"/>
                              <a:lumOff val="40000"/>
                              <a:alpha val="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604" y="921420"/>
            <a:ext cx="4270562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05781" y="3369766"/>
            <a:ext cx="7732438" cy="923330"/>
          </a:xfrm>
          <a:prstGeom prst="rect">
            <a:avLst/>
          </a:prstGeom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감사합니다</a:t>
            </a:r>
            <a:r>
              <a:rPr lang="en-US" altLang="ko-KR" sz="4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.</a:t>
            </a:r>
            <a:endParaRPr lang="ko-KR" altLang="en-US" sz="4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6" name="Picture 3" descr="D:\이정민\성능인증\선우기전\선우기전 로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012" y="5949280"/>
            <a:ext cx="2069976" cy="650063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842454" y="2571744"/>
            <a:ext cx="7459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200" b="1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적층형</a:t>
            </a:r>
            <a:r>
              <a:rPr lang="ko-KR" altLang="en-US" sz="32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</a:t>
            </a:r>
            <a:r>
              <a:rPr lang="ko-KR" altLang="en-US" sz="3200" b="1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무정전</a:t>
            </a:r>
            <a:r>
              <a:rPr lang="ko-KR" altLang="en-US" sz="32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 교체 모듈이 적용된 </a:t>
            </a:r>
            <a:r>
              <a:rPr lang="ko-KR" altLang="en-US" sz="3200" b="1" spc="-1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00CC"/>
                </a:solidFill>
                <a:latin typeface="+mn-ea"/>
              </a:rPr>
              <a:t>분전반</a:t>
            </a:r>
            <a:endParaRPr lang="ko-KR" altLang="en-US" sz="3200" b="1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00CC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ko-KR" altLang="en-US" dirty="0" err="1" smtClean="0"/>
              <a:t>분전반</a:t>
            </a:r>
            <a:r>
              <a:rPr lang="ko-KR" altLang="en-US" dirty="0" smtClean="0"/>
              <a:t> 정의</a:t>
            </a:r>
            <a:endParaRPr lang="ko-KR" altLang="en-US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87524" y="1268760"/>
            <a:ext cx="8568952" cy="1325411"/>
          </a:xfrm>
          <a:prstGeom prst="round1Rect">
            <a:avLst/>
          </a:prstGeom>
          <a:noFill/>
          <a:ln w="9525">
            <a:solidFill>
              <a:srgbClr val="002570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전력 계통상에서 전력을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부하측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또는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수용가에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회로별로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분배하여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공급 및 차단     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ea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할수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있는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장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입니다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.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최종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부하단에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설치됨으로 인해 각종 설계변경이 가장 많이 요구되는 구간이며 사고  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발생시 신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속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한 대응이 요구되는 곳이기도 합니다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  <a:endParaRPr lang="ko-KR" altLang="en-US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287524" y="908720"/>
            <a:ext cx="2160240" cy="346888"/>
          </a:xfrm>
          <a:custGeom>
            <a:avLst/>
            <a:gdLst>
              <a:gd name="T0" fmla="*/ 744 w 777"/>
              <a:gd name="T1" fmla="*/ 0 h 141"/>
              <a:gd name="T2" fmla="*/ 32 w 777"/>
              <a:gd name="T3" fmla="*/ 0 h 141"/>
              <a:gd name="T4" fmla="*/ 0 w 777"/>
              <a:gd name="T5" fmla="*/ 33 h 141"/>
              <a:gd name="T6" fmla="*/ 0 w 777"/>
              <a:gd name="T7" fmla="*/ 141 h 141"/>
              <a:gd name="T8" fmla="*/ 777 w 777"/>
              <a:gd name="T9" fmla="*/ 141 h 141"/>
              <a:gd name="T10" fmla="*/ 777 w 777"/>
              <a:gd name="T11" fmla="*/ 33 h 141"/>
              <a:gd name="T12" fmla="*/ 744 w 777"/>
              <a:gd name="T1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7" h="141">
                <a:moveTo>
                  <a:pt x="7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141"/>
                  <a:pt x="0" y="141"/>
                  <a:pt x="0" y="141"/>
                </a:cubicBezTo>
                <a:cubicBezTo>
                  <a:pt x="777" y="141"/>
                  <a:pt x="777" y="141"/>
                  <a:pt x="777" y="141"/>
                </a:cubicBezTo>
                <a:cubicBezTo>
                  <a:pt x="777" y="33"/>
                  <a:pt x="777" y="33"/>
                  <a:pt x="777" y="33"/>
                </a:cubicBezTo>
                <a:cubicBezTo>
                  <a:pt x="777" y="15"/>
                  <a:pt x="762" y="0"/>
                  <a:pt x="744" y="0"/>
                </a:cubicBezTo>
                <a:close/>
              </a:path>
            </a:pathLst>
          </a:custGeom>
          <a:solidFill>
            <a:srgbClr val="002570"/>
          </a:solidFill>
          <a:ln>
            <a:solidFill>
              <a:srgbClr val="00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분전반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이란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?</a:t>
            </a:r>
            <a:endParaRPr lang="ko-KR" altLang="en-US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5000628" y="2849350"/>
            <a:ext cx="3929092" cy="3748002"/>
            <a:chOff x="5697883" y="980728"/>
            <a:chExt cx="2396121" cy="2672087"/>
          </a:xfrm>
        </p:grpSpPr>
        <p:pic>
          <p:nvPicPr>
            <p:cNvPr id="20" name="Picture 27" descr="DSC0039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7883" y="980728"/>
              <a:ext cx="2146525" cy="237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747803" y="3411448"/>
              <a:ext cx="2346201" cy="24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</a:rPr>
                <a:t>&lt;</a:t>
              </a:r>
              <a:r>
                <a:rPr lang="ko-KR" altLang="en-US" sz="16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</a:rPr>
                <a:t>사무실</a:t>
              </a:r>
              <a:r>
                <a:rPr lang="en-US" altLang="ko-KR" sz="16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</a:rPr>
                <a:t>, </a:t>
              </a:r>
              <a:r>
                <a:rPr lang="ko-KR" altLang="en-US" sz="16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</a:rPr>
                <a:t>공장의 일반 </a:t>
              </a:r>
              <a:r>
                <a:rPr lang="ko-KR" altLang="en-US" sz="16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</a:rPr>
                <a:t>분전반</a:t>
              </a:r>
              <a:r>
                <a:rPr lang="en-US" altLang="ko-KR" sz="16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</a:rPr>
                <a:t>&gt;</a:t>
              </a:r>
              <a:endPara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3042" y="6258798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</a:rPr>
              <a:t>&lt;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</a:rPr>
              <a:t>분전반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</a:rPr>
              <a:t>결선도예시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</a:rPr>
              <a:t>&gt;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</a:endParaRPr>
          </a:p>
        </p:txBody>
      </p:sp>
      <p:pic>
        <p:nvPicPr>
          <p:cNvPr id="1030" name="Picture 6" descr="C:\Users\home\Desktop\db Model (1)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496"/>
            <a:ext cx="400052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A848935D-66DB-4A6F-BCDD-2E90E2550D6D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기존제품 사고 사례</a:t>
            </a:r>
            <a:r>
              <a:rPr lang="en-US" altLang="ko-KR" dirty="0" smtClean="0"/>
              <a:t>-1</a:t>
            </a:r>
            <a:endParaRPr lang="ko-KR" altLang="en-US" dirty="0"/>
          </a:p>
        </p:txBody>
      </p:sp>
      <p:grpSp>
        <p:nvGrpSpPr>
          <p:cNvPr id="16" name="그룹 15"/>
          <p:cNvGrpSpPr/>
          <p:nvPr/>
        </p:nvGrpSpPr>
        <p:grpSpPr>
          <a:xfrm>
            <a:off x="691148" y="1330384"/>
            <a:ext cx="7841292" cy="3610784"/>
            <a:chOff x="467544" y="1328280"/>
            <a:chExt cx="8288500" cy="3816717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0284" y="1328280"/>
              <a:ext cx="2520280" cy="18850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0284" y="3254787"/>
              <a:ext cx="2520280" cy="18902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t="9058" b="4894"/>
            <a:stretch>
              <a:fillRect/>
            </a:stretch>
          </p:blipFill>
          <p:spPr bwMode="auto">
            <a:xfrm>
              <a:off x="6156176" y="1454587"/>
              <a:ext cx="2599868" cy="3528392"/>
            </a:xfrm>
            <a:prstGeom prst="rect">
              <a:avLst/>
            </a:prstGeom>
            <a:ln w="28575">
              <a:solidFill>
                <a:srgbClr val="FFFF00"/>
              </a:solidFill>
              <a:prstDash val="sysDash"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7" name="그룹 16"/>
            <p:cNvGrpSpPr/>
            <p:nvPr/>
          </p:nvGrpSpPr>
          <p:grpSpPr>
            <a:xfrm>
              <a:off x="467544" y="1341449"/>
              <a:ext cx="2649386" cy="3785546"/>
              <a:chOff x="395536" y="979920"/>
              <a:chExt cx="3024336" cy="4321288"/>
            </a:xfrm>
          </p:grpSpPr>
          <p:pic>
            <p:nvPicPr>
              <p:cNvPr id="3174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5536" y="979920"/>
                <a:ext cx="3024336" cy="432128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" name="직사각형 10"/>
              <p:cNvSpPr/>
              <p:nvPr/>
            </p:nvSpPr>
            <p:spPr>
              <a:xfrm>
                <a:off x="971600" y="1988840"/>
                <a:ext cx="792088" cy="252028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4644008" y="1436584"/>
              <a:ext cx="936104" cy="1584176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" name="직선 연결선 13"/>
            <p:cNvCxnSpPr>
              <a:stCxn id="12" idx="3"/>
              <a:endCxn id="31749" idx="1"/>
            </p:cNvCxnSpPr>
            <p:nvPr/>
          </p:nvCxnSpPr>
          <p:spPr>
            <a:xfrm>
              <a:off x="5580112" y="2228672"/>
              <a:ext cx="576064" cy="990111"/>
            </a:xfrm>
            <a:prstGeom prst="lin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87524" y="5343021"/>
            <a:ext cx="8568952" cy="1110316"/>
          </a:xfrm>
          <a:prstGeom prst="round1Rect">
            <a:avLst/>
          </a:prstGeom>
          <a:noFill/>
          <a:ln w="9525">
            <a:solidFill>
              <a:srgbClr val="00257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부스바가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노출 되어있어 차단기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교체시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아크나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섬락에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의한 사고가 빈번하게 발생하고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있으며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또한 차단기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2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차측의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단락사고에 의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모선의 연쇄적인 사고로 확산됩니다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  <a:endParaRPr lang="en-US" altLang="ko-KR" sz="12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ea typeface="+mn-ea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287524" y="5013176"/>
            <a:ext cx="2160240" cy="316691"/>
          </a:xfrm>
          <a:custGeom>
            <a:avLst/>
            <a:gdLst>
              <a:gd name="T0" fmla="*/ 744 w 777"/>
              <a:gd name="T1" fmla="*/ 0 h 141"/>
              <a:gd name="T2" fmla="*/ 32 w 777"/>
              <a:gd name="T3" fmla="*/ 0 h 141"/>
              <a:gd name="T4" fmla="*/ 0 w 777"/>
              <a:gd name="T5" fmla="*/ 33 h 141"/>
              <a:gd name="T6" fmla="*/ 0 w 777"/>
              <a:gd name="T7" fmla="*/ 141 h 141"/>
              <a:gd name="T8" fmla="*/ 777 w 777"/>
              <a:gd name="T9" fmla="*/ 141 h 141"/>
              <a:gd name="T10" fmla="*/ 777 w 777"/>
              <a:gd name="T11" fmla="*/ 33 h 141"/>
              <a:gd name="T12" fmla="*/ 744 w 777"/>
              <a:gd name="T1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7" h="141">
                <a:moveTo>
                  <a:pt x="7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141"/>
                  <a:pt x="0" y="141"/>
                  <a:pt x="0" y="141"/>
                </a:cubicBezTo>
                <a:cubicBezTo>
                  <a:pt x="777" y="141"/>
                  <a:pt x="777" y="141"/>
                  <a:pt x="777" y="141"/>
                </a:cubicBezTo>
                <a:cubicBezTo>
                  <a:pt x="777" y="33"/>
                  <a:pt x="777" y="33"/>
                  <a:pt x="777" y="33"/>
                </a:cubicBezTo>
                <a:cubicBezTo>
                  <a:pt x="777" y="15"/>
                  <a:pt x="762" y="0"/>
                  <a:pt x="744" y="0"/>
                </a:cubicBezTo>
                <a:close/>
              </a:path>
            </a:pathLst>
          </a:custGeom>
          <a:solidFill>
            <a:srgbClr val="002570"/>
          </a:solidFill>
          <a:ln>
            <a:solidFill>
              <a:srgbClr val="00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사고원인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775672" y="879865"/>
            <a:ext cx="7592656" cy="360040"/>
          </a:xfrm>
          <a:prstGeom prst="rect">
            <a:avLst/>
          </a:prstGeom>
          <a:solidFill>
            <a:srgbClr val="00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분기차단기의 </a:t>
            </a:r>
            <a:r>
              <a:rPr kumimoji="1" lang="ko-KR" altLang="en-US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교체시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감전</a:t>
            </a:r>
            <a:r>
              <a:rPr kumimoji="1"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, 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모선 단락사고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가 빈번하게 발생 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dobe 고딕 Std B"/>
                <a:ea typeface="Adobe 고딕 Std B"/>
              </a:rPr>
              <a:t>⇒</a:t>
            </a:r>
            <a:r>
              <a:rPr kumimoji="1" lang="ko-KR" altLang="en-US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+mn-ea"/>
              </a:rPr>
              <a:t>RISK </a:t>
            </a:r>
            <a:r>
              <a:rPr kumimoji="1"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맑은 고딕"/>
                <a:ea typeface="맑은 고딕"/>
              </a:rPr>
              <a:t>↑</a:t>
            </a:r>
            <a:endParaRPr kumimoji="1"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50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기존제품 사고 사례</a:t>
            </a:r>
            <a:r>
              <a:rPr lang="en-US" altLang="ko-KR" dirty="0" smtClean="0"/>
              <a:t>-2</a:t>
            </a:r>
            <a:endParaRPr lang="ko-KR" altLang="en-US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87524" y="5515611"/>
            <a:ext cx="8568952" cy="822285"/>
          </a:xfrm>
          <a:prstGeom prst="round1Rect">
            <a:avLst/>
          </a:prstGeom>
          <a:noFill/>
          <a:ln w="9525">
            <a:solidFill>
              <a:srgbClr val="00257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이외에도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전원부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부스바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노출 및 노후화로 인한 사고와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쥐등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동물로 인한 단락사고가 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빈번하게 발생하고 있습니다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ea typeface="+mn-ea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287524" y="5185767"/>
            <a:ext cx="2160240" cy="316691"/>
          </a:xfrm>
          <a:custGeom>
            <a:avLst/>
            <a:gdLst>
              <a:gd name="T0" fmla="*/ 744 w 777"/>
              <a:gd name="T1" fmla="*/ 0 h 141"/>
              <a:gd name="T2" fmla="*/ 32 w 777"/>
              <a:gd name="T3" fmla="*/ 0 h 141"/>
              <a:gd name="T4" fmla="*/ 0 w 777"/>
              <a:gd name="T5" fmla="*/ 33 h 141"/>
              <a:gd name="T6" fmla="*/ 0 w 777"/>
              <a:gd name="T7" fmla="*/ 141 h 141"/>
              <a:gd name="T8" fmla="*/ 777 w 777"/>
              <a:gd name="T9" fmla="*/ 141 h 141"/>
              <a:gd name="T10" fmla="*/ 777 w 777"/>
              <a:gd name="T11" fmla="*/ 33 h 141"/>
              <a:gd name="T12" fmla="*/ 744 w 777"/>
              <a:gd name="T1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7" h="141">
                <a:moveTo>
                  <a:pt x="7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141"/>
                  <a:pt x="0" y="141"/>
                  <a:pt x="0" y="141"/>
                </a:cubicBezTo>
                <a:cubicBezTo>
                  <a:pt x="777" y="141"/>
                  <a:pt x="777" y="141"/>
                  <a:pt x="777" y="141"/>
                </a:cubicBezTo>
                <a:cubicBezTo>
                  <a:pt x="777" y="33"/>
                  <a:pt x="777" y="33"/>
                  <a:pt x="777" y="33"/>
                </a:cubicBezTo>
                <a:cubicBezTo>
                  <a:pt x="777" y="15"/>
                  <a:pt x="762" y="0"/>
                  <a:pt x="744" y="0"/>
                </a:cubicBezTo>
                <a:close/>
              </a:path>
            </a:pathLst>
          </a:custGeom>
          <a:solidFill>
            <a:srgbClr val="002570"/>
          </a:solidFill>
          <a:ln>
            <a:solidFill>
              <a:srgbClr val="00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사고원인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775672" y="980728"/>
            <a:ext cx="7592656" cy="360040"/>
          </a:xfrm>
          <a:prstGeom prst="rect">
            <a:avLst/>
          </a:prstGeom>
          <a:solidFill>
            <a:srgbClr val="002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노후화된 </a:t>
            </a:r>
            <a:r>
              <a:rPr kumimoji="1" lang="ko-KR" altLang="en-US" sz="17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판넬의</a:t>
            </a: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7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전원부</a:t>
            </a: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7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부스바</a:t>
            </a: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노출</a:t>
            </a:r>
            <a:r>
              <a:rPr kumimoji="1" lang="en-US" altLang="ko-KR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, </a:t>
            </a:r>
            <a:r>
              <a:rPr kumimoji="1" lang="ko-KR" altLang="en-US" sz="17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쥐등</a:t>
            </a: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동물로 인한 단락사고 </a:t>
            </a: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dobe 고딕 Std B"/>
                <a:ea typeface="Adobe 고딕 Std B"/>
              </a:rPr>
              <a:t>⇒</a:t>
            </a:r>
            <a:r>
              <a:rPr kumimoji="1" lang="ko-KR" altLang="en-US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ko-KR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+mn-ea"/>
              </a:rPr>
              <a:t>RISK </a:t>
            </a:r>
            <a:r>
              <a:rPr kumimoji="1" lang="en-US" altLang="ko-KR" sz="17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맑은 고딕"/>
                <a:ea typeface="맑은 고딕"/>
              </a:rPr>
              <a:t>↑</a:t>
            </a:r>
            <a:endParaRPr kumimoji="1" lang="ko-KR" altLang="en-US" sz="17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5122" name="Picture 2" descr="\\Ts5800d8d2\데이터\Sunwoo _ CAD 작업방\PDU\사진 자료\쥐로인한 단락사고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2786082" cy="3552838"/>
          </a:xfrm>
          <a:prstGeom prst="rect">
            <a:avLst/>
          </a:prstGeom>
          <a:noFill/>
        </p:spPr>
      </p:pic>
      <p:pic>
        <p:nvPicPr>
          <p:cNvPr id="5124" name="Picture 4" descr="\\Ts5800d8d2\데이터\Sunwoo _ CAD 작업방\0. 2016년 설계 작업\0) 설계 작업\64 - SW1606 - 064 - 성남도시개발공사 성남중앙지하도상가 분전반 및 전동기제어반 제작\4.현장사진\20160622_120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500174"/>
            <a:ext cx="4857784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69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8935D-66DB-4A6F-BCDD-2E90E2550D6D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제품개발배경</a:t>
            </a:r>
            <a:endParaRPr lang="ko-KR" altLang="en-US" dirty="0"/>
          </a:p>
        </p:txBody>
      </p:sp>
      <p:pic>
        <p:nvPicPr>
          <p:cNvPr id="6" name="그림 16" descr="2012-05-16 10.59.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928670"/>
            <a:ext cx="3143272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7524" y="4365104"/>
            <a:ext cx="8568952" cy="2016224"/>
          </a:xfrm>
          <a:prstGeom prst="round1Rect">
            <a:avLst/>
          </a:prstGeom>
          <a:noFill/>
          <a:ln w="9525">
            <a:solidFill>
              <a:srgbClr val="00257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교체로 인한 사고와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모선부스바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노출로 인한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사고등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 종래 기술로 인한 사고발생을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해결하고자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본제품을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개발하게 되었습니다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ea typeface="+mn-ea"/>
              </a:rPr>
              <a:t>.</a:t>
            </a:r>
            <a:endParaRPr lang="en-US" altLang="ko-KR" sz="16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전기가 통전되고 있는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활선상태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에서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전원부와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접촉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하지않고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차단기의 교체가 가능하며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중요부하에서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무정전으로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모듈을 변경함으로써 안전하게 차단기 교체작업이 가능합니다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부하차단기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1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전원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)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측에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본모듈을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적용함으로써 차단기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2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차측의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단락사고시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발생하는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</a:t>
            </a:r>
            <a:r>
              <a:rPr lang="ko-KR" altLang="en-US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아크의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확산으로 인한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1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차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전원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)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측 모선보호에 탁월합니다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.</a:t>
            </a:r>
            <a:r>
              <a:rPr lang="ko-KR" altLang="en-US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</a:pP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  </a:t>
            </a:r>
            <a:endParaRPr lang="en-US" altLang="ko-KR" sz="16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ea typeface="+mn-ea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287524" y="4005064"/>
            <a:ext cx="4644516" cy="346888"/>
          </a:xfrm>
          <a:custGeom>
            <a:avLst/>
            <a:gdLst>
              <a:gd name="T0" fmla="*/ 744 w 777"/>
              <a:gd name="T1" fmla="*/ 0 h 141"/>
              <a:gd name="T2" fmla="*/ 32 w 777"/>
              <a:gd name="T3" fmla="*/ 0 h 141"/>
              <a:gd name="T4" fmla="*/ 0 w 777"/>
              <a:gd name="T5" fmla="*/ 33 h 141"/>
              <a:gd name="T6" fmla="*/ 0 w 777"/>
              <a:gd name="T7" fmla="*/ 141 h 141"/>
              <a:gd name="T8" fmla="*/ 777 w 777"/>
              <a:gd name="T9" fmla="*/ 141 h 141"/>
              <a:gd name="T10" fmla="*/ 777 w 777"/>
              <a:gd name="T11" fmla="*/ 33 h 141"/>
              <a:gd name="T12" fmla="*/ 744 w 777"/>
              <a:gd name="T1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7" h="141">
                <a:moveTo>
                  <a:pt x="7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3"/>
                </a:cubicBezTo>
                <a:cubicBezTo>
                  <a:pt x="0" y="141"/>
                  <a:pt x="0" y="141"/>
                  <a:pt x="0" y="141"/>
                </a:cubicBezTo>
                <a:cubicBezTo>
                  <a:pt x="777" y="141"/>
                  <a:pt x="777" y="141"/>
                  <a:pt x="777" y="141"/>
                </a:cubicBezTo>
                <a:cubicBezTo>
                  <a:pt x="777" y="33"/>
                  <a:pt x="777" y="33"/>
                  <a:pt x="777" y="33"/>
                </a:cubicBezTo>
                <a:cubicBezTo>
                  <a:pt x="777" y="15"/>
                  <a:pt x="762" y="0"/>
                  <a:pt x="744" y="0"/>
                </a:cubicBezTo>
                <a:close/>
              </a:path>
            </a:pathLst>
          </a:custGeom>
          <a:solidFill>
            <a:srgbClr val="002570"/>
          </a:solidFill>
          <a:ln>
            <a:solidFill>
              <a:srgbClr val="002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적층형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무정전</a:t>
            </a:r>
            <a:r>
              <a:rPr lang="ko-KR" altLang="en-US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교체 모듈이 적용된 </a:t>
            </a:r>
            <a:r>
              <a:rPr lang="ko-KR" altLang="en-US" b="1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분전반</a:t>
            </a:r>
            <a:endParaRPr lang="ko-KR" altLang="en-US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3075" name="Picture 3" descr="\\Ts5800d8d2\데이터\Sunwoo _ CAD 작업방\PDU\성능인증 신청서류(온라인)\제품사진\사진\PDU 판넬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106685" y="896476"/>
            <a:ext cx="2858400" cy="2928958"/>
          </a:xfrm>
          <a:prstGeom prst="rect">
            <a:avLst/>
          </a:prstGeom>
          <a:noFill/>
        </p:spPr>
      </p:pic>
      <p:pic>
        <p:nvPicPr>
          <p:cNvPr id="2050" name="Picture 2" descr="\\Ts5800d8d2\데이터\Sunwoo _ CAD 작업방\PDU\성능인증 신청서류(온라인)\제품사진\사진\KakaoTalk_20170322_172956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928670"/>
            <a:ext cx="278608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기술의 우수성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259979" y="2177432"/>
            <a:ext cx="6192341" cy="3744416"/>
          </a:xfrm>
        </p:spPr>
        <p:txBody>
          <a:bodyPr/>
          <a:lstStyle/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적층형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분전반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구성도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1-1. </a:t>
            </a:r>
            <a:r>
              <a:rPr lang="ko-KR" altLang="en-US" sz="1400" dirty="0" smtClean="0">
                <a:solidFill>
                  <a:srgbClr val="FF0000"/>
                </a:solidFill>
              </a:rPr>
              <a:t>모듈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체결 구성도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1-2. </a:t>
            </a:r>
            <a:r>
              <a:rPr lang="ko-KR" altLang="en-US" sz="1400" dirty="0" smtClean="0">
                <a:solidFill>
                  <a:srgbClr val="FF0000"/>
                </a:solidFill>
              </a:rPr>
              <a:t>모듈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레버동작원리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-①,②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적용특허기술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모선의 연쇄적 단락사고 예방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핵심기술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1)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무정전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교</a:t>
            </a:r>
            <a:r>
              <a:rPr lang="ko-KR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체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작업 가능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핵심기술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2)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조립형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체결방식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핵심기술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3)</a:t>
            </a:r>
          </a:p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5-1.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타사 제품과 비교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5-2.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타사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적층형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제품과 비교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 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난연성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재질 적용</a:t>
            </a:r>
            <a:endParaRPr lang="en-US" altLang="ko-KR" sz="1400" dirty="0" smtClean="0"/>
          </a:p>
          <a:p>
            <a:pPr>
              <a:buNone/>
            </a:pPr>
            <a:endParaRPr lang="en-US" altLang="ko-KR" sz="1800" dirty="0" smtClean="0"/>
          </a:p>
        </p:txBody>
      </p:sp>
      <p:grpSp>
        <p:nvGrpSpPr>
          <p:cNvPr id="6" name="그룹 5"/>
          <p:cNvGrpSpPr/>
          <p:nvPr/>
        </p:nvGrpSpPr>
        <p:grpSpPr>
          <a:xfrm>
            <a:off x="351015" y="1210381"/>
            <a:ext cx="843282" cy="844390"/>
            <a:chOff x="1928794" y="3286124"/>
            <a:chExt cx="5155400" cy="729799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1928794" y="3286124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928794" y="4014335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>
          <a:xfrm>
            <a:off x="234688" y="1124744"/>
            <a:ext cx="107593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6000" b="1" dirty="0" smtClean="0">
                <a:solidFill>
                  <a:srgbClr val="00B0F0"/>
                </a:solidFill>
                <a:latin typeface="+mn-ea"/>
              </a:rPr>
              <a:t>02</a:t>
            </a:r>
            <a:endParaRPr lang="ko-KR" altLang="en-US" sz="6000" b="1" dirty="0">
              <a:solidFill>
                <a:srgbClr val="00B0F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6613</TotalTime>
  <Words>3187</Words>
  <Application>Microsoft Office PowerPoint</Application>
  <PresentationFormat>화면 슬라이드 쇼(4:3)</PresentationFormat>
  <Paragraphs>769</Paragraphs>
  <Slides>44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5" baseType="lpstr">
      <vt:lpstr>Office 테마</vt:lpstr>
      <vt:lpstr>PowerPoint 프레젠테이션</vt:lpstr>
      <vt:lpstr>PowerPoint 프레젠테이션</vt:lpstr>
      <vt:lpstr>회사소개 및 제품소개</vt:lpstr>
      <vt:lpstr>1. 회사소개</vt:lpstr>
      <vt:lpstr>2. 분전반 정의</vt:lpstr>
      <vt:lpstr>3. 기존제품 사고 사례-1</vt:lpstr>
      <vt:lpstr>3. 기존제품 사고 사례-2</vt:lpstr>
      <vt:lpstr>4. 제품개발배경</vt:lpstr>
      <vt:lpstr>기술의 우수성</vt:lpstr>
      <vt:lpstr>1. 적층형 분전반 구성도</vt:lpstr>
      <vt:lpstr>1-1. 모듈 체결 구성도</vt:lpstr>
      <vt:lpstr>1-2. 모듈 레버 동작원리 -① </vt:lpstr>
      <vt:lpstr>1-2. 모듈 레버 동작원리 -②</vt:lpstr>
      <vt:lpstr>2. 적용특허기술</vt:lpstr>
      <vt:lpstr>3. 모선의 연쇄적 단락사고 예방(핵심기술1)</vt:lpstr>
      <vt:lpstr>4. 무정전 교체작업 가능 (핵심기술 2)</vt:lpstr>
      <vt:lpstr>5. 조립형 체결방식 (핵심기술 3)  </vt:lpstr>
      <vt:lpstr>5-1. 타사 제품과 비교</vt:lpstr>
      <vt:lpstr>5-2. 타사 적층형 제품과의 비교 </vt:lpstr>
      <vt:lpstr>6. 난연성 재질 적용 </vt:lpstr>
      <vt:lpstr>성능검증</vt:lpstr>
      <vt:lpstr>1. KAS 공인 V체크마크 인증서</vt:lpstr>
      <vt:lpstr>2. 구조검사</vt:lpstr>
      <vt:lpstr>3. 온도상승 시험</vt:lpstr>
      <vt:lpstr>4. 절연특성시험</vt:lpstr>
      <vt:lpstr>5-1. 단락강도의 검증(SW-DIST-01)</vt:lpstr>
      <vt:lpstr>5-2. 단락강도의 검증(PDU)</vt:lpstr>
      <vt:lpstr>6. 기타 회로및 동작시험의 검증</vt:lpstr>
      <vt:lpstr>경제성 및 활용성</vt:lpstr>
      <vt:lpstr>1. 경제성 비교</vt:lpstr>
      <vt:lpstr>1. 경제성 비교</vt:lpstr>
      <vt:lpstr>2. 시장전망</vt:lpstr>
      <vt:lpstr>3. 기대효과</vt:lpstr>
      <vt:lpstr>4. 상용화 실적</vt:lpstr>
      <vt:lpstr>4. 상용화 실적</vt:lpstr>
      <vt:lpstr>5. 국내 신규(적층형) 분전반 시장 변화 예상</vt:lpstr>
      <vt:lpstr>6. 예상 매출</vt:lpstr>
      <vt:lpstr>부록1. 인증사항</vt:lpstr>
      <vt:lpstr>부록1. 인증사항</vt:lpstr>
      <vt:lpstr>부록1. 인증사항</vt:lpstr>
      <vt:lpstr>부록1. 인증사항</vt:lpstr>
      <vt:lpstr>부록1. 인증사항</vt:lpstr>
      <vt:lpstr>부록2. 특허기술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admin</cp:lastModifiedBy>
  <cp:revision>911</cp:revision>
  <cp:lastPrinted>2018-04-20T08:56:53Z</cp:lastPrinted>
  <dcterms:created xsi:type="dcterms:W3CDTF">2013-02-01T06:10:12Z</dcterms:created>
  <dcterms:modified xsi:type="dcterms:W3CDTF">2018-04-20T08:59:48Z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_SA">
    <vt:lpwstr>\\Ds918plus\데이터\SunWoo _ 관리\적층형 분전반 소개서\적층형 무정전 교체모듈 분전반 소개서 (180402).pptx</vt:lpwstr>
  </property>
</Properties>
</file>