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21674138" cy="288988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7" d="100"/>
          <a:sy n="27" d="100"/>
        </p:scale>
        <p:origin x="29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2A0776-4D76-408B-AA92-C384FB7B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267" y="4729513"/>
            <a:ext cx="16255604" cy="10061081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070D8AE-1580-4A7F-8113-98BB72D0B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267" y="15178588"/>
            <a:ext cx="16255604" cy="697719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633EE-F103-4F1E-A312-2DAE0137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78EF56-0D63-4EDE-B4F8-D2115FFC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A2967F-BF17-4FCC-A83E-902443D7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3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8D4D53-8496-452D-BE55-A8DA4C32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514FBA9-BEB6-4087-A422-A93C1951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D08A00-2EF8-4F8B-887B-2C509182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1861B9-75BE-4F0B-ADBC-5D6A51AD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994742-0937-4500-B046-ABE70CC9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01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1E5CCE6-8626-4424-A9E1-CB8B7B5DC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510555" y="1538596"/>
            <a:ext cx="4673486" cy="244904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251705-2ED5-46B2-B3EB-BC381B421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90097" y="1538596"/>
            <a:ext cx="13749531" cy="244904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ACF192-2A9F-4188-91EC-E2D9E91F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F0EFE2-9D85-4D3A-8FB0-29E9FC79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CD3860-1C42-4809-B860-70C38B07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56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60411-0D75-46B9-B49F-F630F044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D47E18-C12D-443A-9268-6BFBEFD1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66B160-9843-4F24-B908-A9E51F3F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246CD-FE64-4DC5-B059-FB956816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112C7-F644-4714-BE81-E6C9896A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33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77001B-515A-4374-95F4-96286C10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808" y="7204648"/>
            <a:ext cx="18693944" cy="12021117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A5C1BF-2445-466B-8194-D8990644B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8808" y="19339489"/>
            <a:ext cx="18693944" cy="6321621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7BF7C9-918D-423A-86BD-044A8841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04B48F-C3BA-400A-987D-ABFE423E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DE1CCF-5A0D-40CC-B882-933F94B1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5A1DE-9156-4235-8BFB-B8467B76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914ABB-BF45-4901-AE6F-EE5FF291B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0097" y="7692981"/>
            <a:ext cx="9211509" cy="183360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35B694-F0B6-42D3-9F4F-0D69FF563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532" y="7692981"/>
            <a:ext cx="9211509" cy="183360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57C294-E63B-48FA-82F9-470AB244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9A0825-8A7D-45DB-BC97-B52E5ED1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08522F-37CB-4CFB-9D0F-4C6F4371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5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EDC4E5-CB71-4966-AB85-11AB4855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20" y="1538598"/>
            <a:ext cx="18693944" cy="55857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ADC6DE-11F5-4D53-BF9D-814BE9DA8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921" y="7084234"/>
            <a:ext cx="9169175" cy="3471874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69705A-DF88-4489-A8F6-6DD5F72A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2921" y="10556108"/>
            <a:ext cx="9169175" cy="155264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CEB41D1-6F6A-487E-AC40-28D9F3E57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72532" y="7084234"/>
            <a:ext cx="9214332" cy="3471874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55CCC3E-C309-4444-AD4B-BE23D04B8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72532" y="10556108"/>
            <a:ext cx="9214332" cy="155264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5C44BD-D0ED-4862-BB48-67C27318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C6AA3E1-7AB9-4FDE-919E-7D9EEF2D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6A4B13-D87D-416B-9DF0-D6B4AB17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82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FC290F-A690-4843-9ED8-ABB9C23A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F3B6E6-73DE-48BB-8DA5-738120B3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130C02-10A7-42CC-965C-66A174DB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E3FBEB-AC29-4C4F-AFD7-25968035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99E6C8-B94D-476E-AB22-F51F2850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C62199-2DC5-48F5-B784-7FB480FB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61FBEC-EC49-49A9-8D32-8EC08D3D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70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D51AE5-329D-4CEE-9B2A-C3E4BBDF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21" y="1926590"/>
            <a:ext cx="6990473" cy="6743065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CDADB4-C0D8-45D0-8C6F-95F97E177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32" y="4160901"/>
            <a:ext cx="10972532" cy="20536914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5D6A43-4B90-4951-8054-EEB7CF07E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921" y="8669655"/>
            <a:ext cx="6990473" cy="16061608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124407-DC1A-47C0-A346-66C1D33D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DD924E-15BE-4015-B08E-B90AA33C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C32393-BFD4-4633-A89B-6B55D372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3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6FDEB-0129-4845-8BFA-8B8DD3A4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21" y="1926590"/>
            <a:ext cx="6990473" cy="6743065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B430C8-7419-4862-BA67-BC1126D0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214332" y="4160901"/>
            <a:ext cx="10972532" cy="20536914"/>
          </a:xfrm>
        </p:spPr>
        <p:txBody>
          <a:bodyPr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585F08-54A3-49CA-B690-C2A1D8E58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921" y="8669655"/>
            <a:ext cx="6990473" cy="16061608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C26B9E-68A5-45B0-BBD5-4FBC689F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C75A42-AFF5-4FFC-BFE3-2E9A889D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04E61C-D86C-484A-9825-F2EDEA6A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4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BF1EC6-6A63-47BC-B45D-1766CE39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97" y="1538598"/>
            <a:ext cx="18693944" cy="55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AEA843-DD7C-4D23-80D1-2F135F0D8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097" y="7692981"/>
            <a:ext cx="18693944" cy="1833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705FDD-0D95-4396-A911-0AE21B49E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0097" y="26784955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CE8E-1B64-4126-AC70-6D0F94355A3F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F6F8-4A13-4CFC-A4C9-8A588C47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9558" y="26784955"/>
            <a:ext cx="7315022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EDFC31-9419-499F-AB0D-80C5B947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07360" y="26784955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CEB0-E01B-43C9-AF20-D65D616A3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2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625529" rtl="0" eaLnBrk="1" latinLnBrk="1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1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1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BD86B09-CBC6-411B-AFCC-BD1DC33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674138" cy="212769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 err="1">
                  <a:latin typeface="+mj-lt"/>
                </a:rPr>
                <a:t>특고압</a:t>
              </a:r>
              <a:r>
                <a:rPr lang="ko-KR" altLang="en-US" sz="4500" dirty="0">
                  <a:latin typeface="+mj-lt"/>
                </a:rPr>
                <a:t> 폐쇄 배전반 </a:t>
              </a:r>
              <a:r>
                <a:rPr lang="en-US" altLang="ko-KR" sz="4500" dirty="0">
                  <a:latin typeface="+mj-lt"/>
                </a:rPr>
                <a:t>(EHV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737229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규격 </a:t>
            </a:r>
            <a:r>
              <a:rPr lang="en-US" altLang="ko-KR" sz="3500" dirty="0">
                <a:latin typeface="+mn-ea"/>
              </a:rPr>
              <a:t>(Specification)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12~36kV </a:t>
            </a:r>
            <a:r>
              <a:rPr lang="ko-KR" altLang="en-US" sz="3500" dirty="0">
                <a:latin typeface="+mn-ea"/>
              </a:rPr>
              <a:t>금속 폐쇄형 </a:t>
            </a:r>
            <a:r>
              <a:rPr lang="en-US" altLang="ko-KR" sz="3500" dirty="0">
                <a:latin typeface="+mn-ea"/>
              </a:rPr>
              <a:t>(MESG)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IEC,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KEMC</a:t>
            </a:r>
            <a:r>
              <a:rPr lang="ko-KR" altLang="en-US" sz="3500" dirty="0">
                <a:latin typeface="+mn-ea"/>
              </a:rPr>
              <a:t> 규격 채택</a:t>
            </a:r>
            <a:endParaRPr lang="en-US" altLang="ko-KR" sz="3500" dirty="0">
              <a:latin typeface="+mn-ea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91B4431A-D59D-4EAE-B7CD-3CBBAA730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39983"/>
              </p:ext>
            </p:extLst>
          </p:nvPr>
        </p:nvGraphicFramePr>
        <p:xfrm>
          <a:off x="1052036" y="8969638"/>
          <a:ext cx="15840000" cy="73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332028100"/>
                    </a:ext>
                  </a:extLst>
                </a:gridCol>
                <a:gridCol w="8640000">
                  <a:extLst>
                    <a:ext uri="{9D8B030D-6E8A-4147-A177-3AD203B41FA5}">
                      <a16:colId xmlns:a16="http://schemas.microsoft.com/office/drawing/2014/main" val="291924638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/>
                        <a:t>정격전압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12kV / 17kV / 24kV / 36kV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7520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전류 </a:t>
                      </a:r>
                      <a:r>
                        <a:rPr lang="en-US" altLang="ko-KR" sz="3500" dirty="0"/>
                        <a:t>(A)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630 ~ 2000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4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주파수 </a:t>
                      </a:r>
                      <a:r>
                        <a:rPr lang="en-US" altLang="ko-KR" sz="3500" dirty="0"/>
                        <a:t>(Hz)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/ 60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1582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단시간전류 </a:t>
                      </a:r>
                      <a:r>
                        <a:rPr lang="en-US" altLang="ko-KR" sz="3500" dirty="0"/>
                        <a:t>(kA 1sec)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12.5 ~ 40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183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조작전압 </a:t>
                      </a:r>
                      <a:r>
                        <a:rPr lang="en-US" altLang="ko-KR" sz="3500" dirty="0"/>
                        <a:t>(V)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DC 110 / 125V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AC 110V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7505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상용주파 </a:t>
                      </a:r>
                      <a:r>
                        <a:rPr lang="ko-KR" altLang="en-US" sz="3500" dirty="0" err="1"/>
                        <a:t>내전압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(kV)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7888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/>
                        <a:t>외함</a:t>
                      </a:r>
                      <a:r>
                        <a:rPr lang="ko-KR" altLang="en-US" sz="3500" dirty="0"/>
                        <a:t> 크기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W : 1000mm ~ 1600mm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H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: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2350mm ~ 2850mm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D : 2000mm ~ 2500mm</a:t>
                      </a:r>
                      <a:endParaRPr lang="en-US" altLang="ko-KR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185133"/>
                  </a:ext>
                </a:extLst>
              </a:tr>
            </a:tbl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D6F8774-A5CA-4ACD-8721-27DCF33DCF92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EAC4C-43E4-45E0-B4A9-EF8478E8BE0B}"/>
              </a:ext>
            </a:extLst>
          </p:cNvPr>
          <p:cNvSpPr txBox="1"/>
          <p:nvPr/>
        </p:nvSpPr>
        <p:spPr>
          <a:xfrm>
            <a:off x="968454" y="17284972"/>
            <a:ext cx="19737229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특성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수직 폐쇄 자립형으로 표준화 된 </a:t>
            </a:r>
            <a:r>
              <a:rPr lang="ko-KR" altLang="en-US" sz="3500" dirty="0" err="1">
                <a:latin typeface="+mn-ea"/>
              </a:rPr>
              <a:t>절곡형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Frame </a:t>
            </a:r>
            <a:r>
              <a:rPr lang="ko-KR" altLang="en-US" sz="3500" dirty="0">
                <a:latin typeface="+mn-ea"/>
              </a:rPr>
              <a:t>및 부품을 사용한 </a:t>
            </a:r>
            <a:r>
              <a:rPr lang="en-US" altLang="ko-KR" sz="3500" dirty="0">
                <a:latin typeface="+mn-ea"/>
              </a:rPr>
              <a:t>Bolt </a:t>
            </a:r>
            <a:r>
              <a:rPr lang="ko-KR" altLang="en-US" sz="3500" dirty="0">
                <a:latin typeface="+mn-ea"/>
              </a:rPr>
              <a:t>조립식 구조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제어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조작 및 감시회로가 전면의 제어실에 집약 배치되어 있어 점검이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합리적인 기기 배치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 err="1">
                <a:latin typeface="+mn-ea"/>
              </a:rPr>
              <a:t>단위별</a:t>
            </a:r>
            <a:r>
              <a:rPr lang="ko-KR" altLang="en-US" sz="3500" dirty="0">
                <a:latin typeface="+mn-ea"/>
              </a:rPr>
              <a:t> 표준화로 공정기간을 단축하였습니다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차단기실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 err="1">
                <a:latin typeface="+mn-ea"/>
              </a:rPr>
              <a:t>모선실</a:t>
            </a:r>
            <a:r>
              <a:rPr lang="en-US" altLang="ko-KR" sz="3500" dirty="0">
                <a:latin typeface="+mn-ea"/>
              </a:rPr>
              <a:t>, Cable</a:t>
            </a:r>
            <a:r>
              <a:rPr lang="ko-KR" altLang="en-US" sz="3500" dirty="0">
                <a:latin typeface="+mn-ea"/>
              </a:rPr>
              <a:t>실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제어실이 </a:t>
            </a:r>
            <a:r>
              <a:rPr lang="ko-KR" altLang="en-US" sz="3500" dirty="0" err="1">
                <a:latin typeface="+mn-ea"/>
              </a:rPr>
              <a:t>금속격벽으로</a:t>
            </a:r>
            <a:r>
              <a:rPr lang="ko-KR" altLang="en-US" sz="3500" dirty="0">
                <a:latin typeface="+mn-ea"/>
              </a:rPr>
              <a:t> 완전 분리되어 사고시 파급 방지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단락사고시 발생하는 전자력 및 열적 강도에 견딜 수 있는 절연물 사용</a:t>
            </a:r>
            <a:r>
              <a:rPr lang="en-US" altLang="ko-KR" sz="35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82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BD86B09-CBC6-411B-AFCC-BD1DC33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674138" cy="212769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 err="1">
                  <a:latin typeface="+mj-lt"/>
                </a:rPr>
                <a:t>특고압</a:t>
              </a:r>
              <a:r>
                <a:rPr lang="ko-KR" altLang="en-US" sz="4500" dirty="0">
                  <a:latin typeface="+mj-lt"/>
                </a:rPr>
                <a:t> 폐쇄 배전반 </a:t>
              </a:r>
              <a:r>
                <a:rPr lang="en-US" altLang="ko-KR" sz="4500" dirty="0">
                  <a:latin typeface="+mj-lt"/>
                </a:rPr>
                <a:t>(EHV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577810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구조 </a:t>
            </a:r>
            <a:r>
              <a:rPr lang="en-US" altLang="ko-KR" sz="3500" dirty="0">
                <a:latin typeface="+mn-ea"/>
              </a:rPr>
              <a:t>(Structure)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옥내형 </a:t>
            </a:r>
            <a:r>
              <a:rPr lang="en-US" altLang="ko-KR" sz="3500" dirty="0">
                <a:latin typeface="+mn-ea"/>
              </a:rPr>
              <a:t>(IP2X) ~ </a:t>
            </a:r>
            <a:r>
              <a:rPr lang="ko-KR" altLang="en-US" sz="3500" dirty="0">
                <a:latin typeface="+mn-ea"/>
              </a:rPr>
              <a:t>옥외형</a:t>
            </a:r>
            <a:r>
              <a:rPr lang="en-US" altLang="ko-KR" sz="3500" dirty="0">
                <a:latin typeface="+mn-ea"/>
              </a:rPr>
              <a:t> (IP54)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ANGLESS TYPE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ko-KR" altLang="en-US" sz="3500" dirty="0" err="1">
                <a:latin typeface="+mn-ea"/>
              </a:rPr>
              <a:t>금속피복형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(Metal-clad switch gear)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ko-KR" altLang="en-US" sz="3500" dirty="0" err="1">
                <a:latin typeface="+mn-ea"/>
              </a:rPr>
              <a:t>격실형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(Compartment </a:t>
            </a:r>
            <a:r>
              <a:rPr lang="en-US" altLang="ko-KR" sz="3500" dirty="0" err="1">
                <a:latin typeface="+mn-ea"/>
              </a:rPr>
              <a:t>mented</a:t>
            </a:r>
            <a:r>
              <a:rPr lang="en-US" altLang="ko-KR" sz="3500" dirty="0">
                <a:latin typeface="+mn-ea"/>
              </a:rPr>
              <a:t> switch gear)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ko-KR" altLang="en-US" sz="3500" dirty="0" err="1">
                <a:latin typeface="+mn-ea"/>
              </a:rPr>
              <a:t>큐비클형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(Cubicle switch gear)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A2EA26F-8CB2-4205-87F4-56960164E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6" y="13219211"/>
            <a:ext cx="20039617" cy="128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7EF0738-3A81-4AB7-A424-95C78A2E2A91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0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BD86B09-CBC6-411B-AFCC-BD1DC33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674138" cy="212769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고압 폐쇄 배전반 </a:t>
              </a:r>
              <a:r>
                <a:rPr lang="en-US" altLang="ko-KR" sz="4500" dirty="0">
                  <a:latin typeface="+mj-lt"/>
                </a:rPr>
                <a:t>(HV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737229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규격 </a:t>
            </a:r>
            <a:r>
              <a:rPr lang="en-US" altLang="ko-KR" sz="3500" dirty="0">
                <a:latin typeface="+mn-ea"/>
              </a:rPr>
              <a:t>(Specification)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3.6~7.2kV </a:t>
            </a:r>
            <a:r>
              <a:rPr lang="ko-KR" altLang="en-US" sz="3500" dirty="0">
                <a:latin typeface="+mn-ea"/>
              </a:rPr>
              <a:t>금속 폐쇄형 </a:t>
            </a:r>
            <a:r>
              <a:rPr lang="en-US" altLang="ko-KR" sz="3500" dirty="0">
                <a:latin typeface="+mn-ea"/>
              </a:rPr>
              <a:t>(MESG, MCSG)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IEC,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KEMC</a:t>
            </a:r>
            <a:r>
              <a:rPr lang="ko-KR" altLang="en-US" sz="3500" dirty="0">
                <a:latin typeface="+mn-ea"/>
              </a:rPr>
              <a:t> 규격 채택</a:t>
            </a:r>
            <a:endParaRPr lang="en-US" altLang="ko-KR" sz="3500" dirty="0">
              <a:latin typeface="+mn-ea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91B4431A-D59D-4EAE-B7CD-3CBBAA730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46663"/>
              </p:ext>
            </p:extLst>
          </p:nvPr>
        </p:nvGraphicFramePr>
        <p:xfrm>
          <a:off x="1065371" y="8969638"/>
          <a:ext cx="15840000" cy="73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332028100"/>
                    </a:ext>
                  </a:extLst>
                </a:gridCol>
                <a:gridCol w="8640000">
                  <a:extLst>
                    <a:ext uri="{9D8B030D-6E8A-4147-A177-3AD203B41FA5}">
                      <a16:colId xmlns:a16="http://schemas.microsoft.com/office/drawing/2014/main" val="291924638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/>
                        <a:t>정격전압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3.6kV / 4.16kV / 7.2kV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7520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전류 </a:t>
                      </a:r>
                      <a:r>
                        <a:rPr lang="en-US" altLang="ko-KR" sz="3500" dirty="0"/>
                        <a:t>(A)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630 ~ 4000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4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주파수 </a:t>
                      </a:r>
                      <a:r>
                        <a:rPr lang="en-US" altLang="ko-KR" sz="3500" dirty="0"/>
                        <a:t>(Hz)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/ 60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1582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단시간전류 </a:t>
                      </a:r>
                      <a:r>
                        <a:rPr lang="en-US" altLang="ko-KR" sz="3500" dirty="0"/>
                        <a:t>(kA 1sec)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8 ~ 40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183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조작전압 </a:t>
                      </a:r>
                      <a:r>
                        <a:rPr lang="en-US" altLang="ko-KR" sz="3500" dirty="0"/>
                        <a:t>(V)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DC 110 / 125V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AC 110V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7505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상용주파 </a:t>
                      </a:r>
                      <a:r>
                        <a:rPr lang="ko-KR" altLang="en-US" sz="3500" dirty="0" err="1"/>
                        <a:t>내전압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(kV)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20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7888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/>
                        <a:t>외함</a:t>
                      </a:r>
                      <a:r>
                        <a:rPr lang="ko-KR" altLang="en-US" sz="3500" dirty="0"/>
                        <a:t> 크기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W : 800mm ~ 1000mm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H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: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2350mm ~ 2850mm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D : 2000mm ~ 2500mm</a:t>
                      </a:r>
                      <a:endParaRPr lang="en-US" altLang="ko-KR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185133"/>
                  </a:ext>
                </a:extLst>
              </a:tr>
            </a:tbl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D6F8774-A5CA-4ACD-8721-27DCF33DCF92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EAC4C-43E4-45E0-B4A9-EF8478E8BE0B}"/>
              </a:ext>
            </a:extLst>
          </p:cNvPr>
          <p:cNvSpPr txBox="1"/>
          <p:nvPr/>
        </p:nvSpPr>
        <p:spPr>
          <a:xfrm>
            <a:off x="968454" y="17284972"/>
            <a:ext cx="19737229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특성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수직 폐쇄 자립형으로 표준화 된 </a:t>
            </a:r>
            <a:r>
              <a:rPr lang="ko-KR" altLang="en-US" sz="3500" dirty="0" err="1">
                <a:latin typeface="+mn-ea"/>
              </a:rPr>
              <a:t>절곡형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Frame </a:t>
            </a:r>
            <a:r>
              <a:rPr lang="ko-KR" altLang="en-US" sz="3500" dirty="0">
                <a:latin typeface="+mn-ea"/>
              </a:rPr>
              <a:t>및 부품을 사용한 </a:t>
            </a:r>
            <a:r>
              <a:rPr lang="en-US" altLang="ko-KR" sz="3500" dirty="0">
                <a:latin typeface="+mn-ea"/>
              </a:rPr>
              <a:t>Bolt </a:t>
            </a:r>
            <a:r>
              <a:rPr lang="ko-KR" altLang="en-US" sz="3500" dirty="0">
                <a:latin typeface="+mn-ea"/>
              </a:rPr>
              <a:t>조립식 구조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제어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조작 및 감시회로가 전면의 제어실에 집약 배치되어 있어 점검이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합리적인 기기 배치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 err="1">
                <a:latin typeface="+mn-ea"/>
              </a:rPr>
              <a:t>단위별</a:t>
            </a:r>
            <a:r>
              <a:rPr lang="ko-KR" altLang="en-US" sz="3500" dirty="0">
                <a:latin typeface="+mn-ea"/>
              </a:rPr>
              <a:t> 표준화로 공정기간을 단축하였습니다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차단기실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 err="1">
                <a:latin typeface="+mn-ea"/>
              </a:rPr>
              <a:t>모선실</a:t>
            </a:r>
            <a:r>
              <a:rPr lang="en-US" altLang="ko-KR" sz="3500" dirty="0">
                <a:latin typeface="+mn-ea"/>
              </a:rPr>
              <a:t>, Cable</a:t>
            </a:r>
            <a:r>
              <a:rPr lang="ko-KR" altLang="en-US" sz="3500" dirty="0">
                <a:latin typeface="+mn-ea"/>
              </a:rPr>
              <a:t>실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제어실이 </a:t>
            </a:r>
            <a:r>
              <a:rPr lang="ko-KR" altLang="en-US" sz="3500" dirty="0" err="1">
                <a:latin typeface="+mn-ea"/>
              </a:rPr>
              <a:t>금속격벽으로</a:t>
            </a:r>
            <a:r>
              <a:rPr lang="ko-KR" altLang="en-US" sz="3500" dirty="0">
                <a:latin typeface="+mn-ea"/>
              </a:rPr>
              <a:t> 완전 분리되어 사고시 파급 방지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단락사고시 발생하는 전자력 및 열적 강도에 견딜 수 있는 절연물 사용</a:t>
            </a:r>
            <a:r>
              <a:rPr lang="en-US" altLang="ko-KR" sz="35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33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BD86B09-CBC6-411B-AFCC-BD1DC33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674138" cy="212769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고압 폐쇄 배전반 </a:t>
              </a:r>
              <a:r>
                <a:rPr lang="en-US" altLang="ko-KR" sz="4500" dirty="0">
                  <a:latin typeface="+mj-lt"/>
                </a:rPr>
                <a:t>(HV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577810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구조 </a:t>
            </a:r>
            <a:r>
              <a:rPr lang="en-US" altLang="ko-KR" sz="3500" dirty="0">
                <a:latin typeface="+mn-ea"/>
              </a:rPr>
              <a:t>(Structure)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옥내형 </a:t>
            </a:r>
            <a:r>
              <a:rPr lang="en-US" altLang="ko-KR" sz="3500" dirty="0">
                <a:latin typeface="+mn-ea"/>
              </a:rPr>
              <a:t>(IP2X) ~ </a:t>
            </a:r>
            <a:r>
              <a:rPr lang="ko-KR" altLang="en-US" sz="3500" dirty="0">
                <a:latin typeface="+mn-ea"/>
              </a:rPr>
              <a:t>옥외형</a:t>
            </a:r>
            <a:r>
              <a:rPr lang="en-US" altLang="ko-KR" sz="3500" dirty="0">
                <a:latin typeface="+mn-ea"/>
              </a:rPr>
              <a:t> (IP54)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ANGLESS TYPE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ko-KR" altLang="en-US" sz="3500" dirty="0" err="1">
                <a:latin typeface="+mn-ea"/>
              </a:rPr>
              <a:t>금속피복형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(Metal-clad switch gear)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ko-KR" altLang="en-US" sz="3500" dirty="0" err="1">
                <a:latin typeface="+mn-ea"/>
              </a:rPr>
              <a:t>격실형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(Compartment </a:t>
            </a:r>
            <a:r>
              <a:rPr lang="en-US" altLang="ko-KR" sz="3500" dirty="0" err="1">
                <a:latin typeface="+mn-ea"/>
              </a:rPr>
              <a:t>mented</a:t>
            </a:r>
            <a:r>
              <a:rPr lang="en-US" altLang="ko-KR" sz="3500" dirty="0">
                <a:latin typeface="+mn-ea"/>
              </a:rPr>
              <a:t> switch gear)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ko-KR" altLang="en-US" sz="3500" dirty="0" err="1">
                <a:latin typeface="+mn-ea"/>
              </a:rPr>
              <a:t>큐비클형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(Cubicle switch gear)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7EF0738-3A81-4AB7-A424-95C78A2E2A91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92D3F3FC-C1BE-4B99-8527-2DEF99CE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6" y="13220700"/>
            <a:ext cx="19779758" cy="128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6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저압 폐쇄 배전반 </a:t>
              </a:r>
              <a:r>
                <a:rPr lang="en-US" altLang="ko-KR" sz="4500" dirty="0">
                  <a:latin typeface="+mj-lt"/>
                </a:rPr>
                <a:t>(LV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737229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규격 </a:t>
            </a:r>
            <a:r>
              <a:rPr lang="en-US" altLang="ko-KR" sz="3500" dirty="0">
                <a:latin typeface="+mn-ea"/>
              </a:rPr>
              <a:t>(Specification)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720V </a:t>
            </a:r>
            <a:r>
              <a:rPr lang="ko-KR" altLang="en-US" sz="3500" dirty="0">
                <a:latin typeface="+mn-ea"/>
              </a:rPr>
              <a:t>이하 금속 폐쇄형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IEC,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KEMC</a:t>
            </a:r>
            <a:r>
              <a:rPr lang="ko-KR" altLang="en-US" sz="3500" dirty="0">
                <a:latin typeface="+mn-ea"/>
              </a:rPr>
              <a:t> 규격 채택</a:t>
            </a:r>
            <a:endParaRPr lang="en-US" altLang="ko-KR" sz="3500" dirty="0">
              <a:latin typeface="+mn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D6F8774-A5CA-4ACD-8721-27DCF33DCF92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EAC4C-43E4-45E0-B4A9-EF8478E8BE0B}"/>
              </a:ext>
            </a:extLst>
          </p:cNvPr>
          <p:cNvSpPr txBox="1"/>
          <p:nvPr/>
        </p:nvSpPr>
        <p:spPr>
          <a:xfrm>
            <a:off x="968454" y="17284972"/>
            <a:ext cx="19737229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특성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표준화된 부품을 사용한 조립식 구조로 향후 변경 및 증설이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ACB </a:t>
            </a:r>
            <a:r>
              <a:rPr lang="ko-KR" altLang="en-US" sz="3500" dirty="0">
                <a:latin typeface="+mn-ea"/>
              </a:rPr>
              <a:t>및 </a:t>
            </a:r>
            <a:r>
              <a:rPr lang="en-US" altLang="ko-KR" sz="3500" dirty="0">
                <a:latin typeface="+mn-ea"/>
              </a:rPr>
              <a:t>MCCB </a:t>
            </a:r>
            <a:r>
              <a:rPr lang="ko-KR" altLang="en-US" sz="3500" dirty="0">
                <a:latin typeface="+mn-ea"/>
              </a:rPr>
              <a:t>전면 보호 </a:t>
            </a:r>
            <a:r>
              <a:rPr lang="en-US" altLang="ko-KR" sz="3500" dirty="0">
                <a:latin typeface="+mn-ea"/>
              </a:rPr>
              <a:t>Cover</a:t>
            </a:r>
            <a:r>
              <a:rPr lang="ko-KR" altLang="en-US" sz="3500" dirty="0">
                <a:latin typeface="+mn-ea"/>
              </a:rPr>
              <a:t>를 적용하여 취급이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상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하부 인출입이 가능하며</a:t>
            </a:r>
            <a:r>
              <a:rPr lang="en-US" altLang="ko-KR" sz="3500" dirty="0">
                <a:latin typeface="+mn-ea"/>
              </a:rPr>
              <a:t>, Cable </a:t>
            </a:r>
            <a:r>
              <a:rPr lang="ko-KR" altLang="en-US" sz="3500" dirty="0">
                <a:latin typeface="+mn-ea"/>
              </a:rPr>
              <a:t>또는 </a:t>
            </a:r>
            <a:r>
              <a:rPr lang="en-US" altLang="ko-KR" sz="3500" dirty="0">
                <a:latin typeface="+mn-ea"/>
              </a:rPr>
              <a:t>Bus Duct</a:t>
            </a:r>
            <a:r>
              <a:rPr lang="ko-KR" altLang="en-US" sz="3500" dirty="0">
                <a:latin typeface="+mn-ea"/>
              </a:rPr>
              <a:t>의 경우에도 쉽게 접속이 가능합니다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전면 </a:t>
            </a:r>
            <a:r>
              <a:rPr lang="en-US" altLang="ko-KR" sz="3500" dirty="0">
                <a:latin typeface="+mn-ea"/>
              </a:rPr>
              <a:t>Door</a:t>
            </a:r>
            <a:r>
              <a:rPr lang="ko-KR" altLang="en-US" sz="3500" dirty="0">
                <a:latin typeface="+mn-ea"/>
              </a:rPr>
              <a:t>에서 조작 및 감시가 가능하여 취급이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915A345-6DCC-4FE7-ABE4-AE9C0F4E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0" y="52959"/>
            <a:ext cx="21303995" cy="21276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015114-36B7-4247-89BB-9278EA3D0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07418"/>
              </p:ext>
            </p:extLst>
          </p:nvPr>
        </p:nvGraphicFramePr>
        <p:xfrm>
          <a:off x="1052036" y="8969638"/>
          <a:ext cx="15840000" cy="73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332028100"/>
                    </a:ext>
                  </a:extLst>
                </a:gridCol>
                <a:gridCol w="8640000">
                  <a:extLst>
                    <a:ext uri="{9D8B030D-6E8A-4147-A177-3AD203B41FA5}">
                      <a16:colId xmlns:a16="http://schemas.microsoft.com/office/drawing/2014/main" val="291924638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/>
                        <a:t>정격전압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600V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7520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전류 </a:t>
                      </a:r>
                      <a:r>
                        <a:rPr lang="en-US" altLang="ko-KR" sz="3500" dirty="0"/>
                        <a:t>(A)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630 ~ 6300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4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주파수 </a:t>
                      </a:r>
                      <a:r>
                        <a:rPr lang="en-US" altLang="ko-KR" sz="3500" dirty="0"/>
                        <a:t>(Hz)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/ 60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1582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단시간전류 </a:t>
                      </a:r>
                      <a:r>
                        <a:rPr lang="en-US" altLang="ko-KR" sz="3500" dirty="0"/>
                        <a:t>(kA 1sec)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12.5 ~ 65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183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조작전압 </a:t>
                      </a:r>
                      <a:r>
                        <a:rPr lang="en-US" altLang="ko-KR" sz="3500" dirty="0"/>
                        <a:t>(V)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DC 110 / 125V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AC 110V / 220V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7505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상용주파 </a:t>
                      </a:r>
                      <a:r>
                        <a:rPr lang="ko-KR" altLang="en-US" sz="3500" dirty="0" err="1"/>
                        <a:t>내전압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(kV)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2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7888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/>
                        <a:t>외함</a:t>
                      </a:r>
                      <a:r>
                        <a:rPr lang="ko-KR" altLang="en-US" sz="3500" dirty="0"/>
                        <a:t> 크기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W : 800mm ~ 1400mm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H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: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2350mm ~ 2850mm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D : 1500mm ~ 2500mm</a:t>
                      </a:r>
                      <a:endParaRPr lang="en-US" altLang="ko-KR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1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3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저압 폐쇄 배전반 </a:t>
              </a:r>
              <a:r>
                <a:rPr lang="en-US" altLang="ko-KR" sz="4500" dirty="0">
                  <a:latin typeface="+mj-lt"/>
                </a:rPr>
                <a:t>(LV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577810" cy="530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구조 </a:t>
            </a:r>
            <a:r>
              <a:rPr lang="en-US" altLang="ko-KR" sz="3500" dirty="0">
                <a:latin typeface="+mn-ea"/>
              </a:rPr>
              <a:t>(Structure)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옥내형 </a:t>
            </a:r>
            <a:r>
              <a:rPr lang="en-US" altLang="ko-KR" sz="3500" dirty="0">
                <a:latin typeface="+mn-ea"/>
              </a:rPr>
              <a:t>(IP2X) ~ </a:t>
            </a:r>
            <a:r>
              <a:rPr lang="ko-KR" altLang="en-US" sz="3500" dirty="0">
                <a:latin typeface="+mn-ea"/>
              </a:rPr>
              <a:t>옥외형</a:t>
            </a:r>
            <a:r>
              <a:rPr lang="en-US" altLang="ko-KR" sz="3500" dirty="0">
                <a:latin typeface="+mn-ea"/>
              </a:rPr>
              <a:t> (IP54)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ANGLESS TYPE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ko-KR" altLang="en-US" sz="3500" dirty="0" err="1">
                <a:latin typeface="+mn-ea"/>
              </a:rPr>
              <a:t>격실형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(Compartment </a:t>
            </a:r>
            <a:r>
              <a:rPr lang="en-US" altLang="ko-KR" sz="3500" dirty="0" err="1">
                <a:latin typeface="+mn-ea"/>
              </a:rPr>
              <a:t>mented</a:t>
            </a:r>
            <a:r>
              <a:rPr lang="en-US" altLang="ko-KR" sz="3500" dirty="0">
                <a:latin typeface="+mn-ea"/>
              </a:rPr>
              <a:t> switch gear)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ko-KR" altLang="en-US" sz="3500" dirty="0" err="1">
                <a:latin typeface="+mn-ea"/>
              </a:rPr>
              <a:t>큐비클형</a:t>
            </a:r>
            <a:r>
              <a:rPr lang="ko-KR" altLang="en-US" sz="3500" dirty="0">
                <a:latin typeface="+mn-ea"/>
              </a:rPr>
              <a:t> 배전반 </a:t>
            </a:r>
            <a:r>
              <a:rPr lang="en-US" altLang="ko-KR" sz="3500" dirty="0">
                <a:latin typeface="+mn-ea"/>
              </a:rPr>
              <a:t>(Cubicle switch gear)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7EF0738-3A81-4AB7-A424-95C78A2E2A91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A83B4793-60AF-444D-83CF-4651366D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0" y="52959"/>
            <a:ext cx="21303995" cy="21276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05889B2-1B72-43B0-ADDD-463ACEA5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220700"/>
            <a:ext cx="20002500" cy="128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6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전동기제어반 </a:t>
              </a:r>
              <a:r>
                <a:rPr lang="en-US" altLang="ko-KR" sz="4500" dirty="0">
                  <a:latin typeface="+mj-lt"/>
                </a:rPr>
                <a:t>(MCC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737229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규격 </a:t>
            </a:r>
            <a:r>
              <a:rPr lang="en-US" altLang="ko-KR" sz="3500" dirty="0">
                <a:latin typeface="+mn-ea"/>
              </a:rPr>
              <a:t>(Specification)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600V </a:t>
            </a:r>
            <a:r>
              <a:rPr lang="ko-KR" altLang="en-US" sz="3500" dirty="0">
                <a:latin typeface="+mn-ea"/>
              </a:rPr>
              <a:t>이하 금속 폐쇄형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IEC,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KEMC</a:t>
            </a:r>
            <a:r>
              <a:rPr lang="ko-KR" altLang="en-US" sz="3500" dirty="0">
                <a:latin typeface="+mn-ea"/>
              </a:rPr>
              <a:t> 규격 채택</a:t>
            </a:r>
            <a:endParaRPr lang="en-US" altLang="ko-KR" sz="3500" dirty="0">
              <a:latin typeface="+mn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D6F8774-A5CA-4ACD-8721-27DCF33DCF92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EAC4C-43E4-45E0-B4A9-EF8478E8BE0B}"/>
              </a:ext>
            </a:extLst>
          </p:cNvPr>
          <p:cNvSpPr txBox="1"/>
          <p:nvPr/>
        </p:nvSpPr>
        <p:spPr>
          <a:xfrm>
            <a:off x="968454" y="17284972"/>
            <a:ext cx="19737229" cy="530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특성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인출형 </a:t>
            </a:r>
            <a:r>
              <a:rPr lang="en-US" altLang="ko-KR" sz="3500" dirty="0">
                <a:latin typeface="+mn-ea"/>
              </a:rPr>
              <a:t>Unit</a:t>
            </a:r>
            <a:r>
              <a:rPr lang="ko-KR" altLang="en-US" sz="3500" dirty="0">
                <a:latin typeface="+mn-ea"/>
              </a:rPr>
              <a:t>으로 점검이나 유지 보수가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100MM</a:t>
            </a:r>
            <a:r>
              <a:rPr lang="ko-KR" altLang="en-US" sz="3500" dirty="0">
                <a:latin typeface="+mn-ea"/>
              </a:rPr>
              <a:t>단위로 규격화된 </a:t>
            </a:r>
            <a:r>
              <a:rPr lang="en-US" altLang="ko-KR" sz="3500" dirty="0">
                <a:latin typeface="+mn-ea"/>
              </a:rPr>
              <a:t>Unit</a:t>
            </a:r>
            <a:r>
              <a:rPr lang="ko-KR" altLang="en-US" sz="3500" dirty="0">
                <a:latin typeface="+mn-ea"/>
              </a:rPr>
              <a:t>으로 증설작업이 용이합니다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Unit Door</a:t>
            </a:r>
            <a:r>
              <a:rPr lang="ko-KR" altLang="en-US" sz="3500" dirty="0">
                <a:latin typeface="+mn-ea"/>
              </a:rPr>
              <a:t>는 </a:t>
            </a:r>
            <a:r>
              <a:rPr lang="en-US" altLang="ko-KR" sz="3500" dirty="0">
                <a:latin typeface="+mn-ea"/>
              </a:rPr>
              <a:t>MCCB</a:t>
            </a:r>
            <a:r>
              <a:rPr lang="ko-KR" altLang="en-US" sz="3500" dirty="0">
                <a:latin typeface="+mn-ea"/>
              </a:rPr>
              <a:t>가 </a:t>
            </a:r>
            <a:r>
              <a:rPr lang="en-US" altLang="ko-KR" sz="3500" dirty="0">
                <a:latin typeface="+mn-ea"/>
              </a:rPr>
              <a:t>ON</a:t>
            </a:r>
            <a:r>
              <a:rPr lang="ko-KR" altLang="en-US" sz="3500" dirty="0">
                <a:latin typeface="+mn-ea"/>
              </a:rPr>
              <a:t>상태에서 열리지 않도록 </a:t>
            </a:r>
            <a:r>
              <a:rPr lang="ko-KR" altLang="en-US" sz="3500" dirty="0" err="1">
                <a:latin typeface="+mn-ea"/>
              </a:rPr>
              <a:t>인터록</a:t>
            </a:r>
            <a:r>
              <a:rPr lang="ko-KR" altLang="en-US" sz="3500" dirty="0">
                <a:latin typeface="+mn-ea"/>
              </a:rPr>
              <a:t> 장치가 적용됩니다</a:t>
            </a:r>
            <a:r>
              <a:rPr lang="en-US" altLang="ko-KR" sz="35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각 </a:t>
            </a:r>
            <a:r>
              <a:rPr lang="en-US" altLang="ko-KR" sz="3500" dirty="0">
                <a:latin typeface="+mn-ea"/>
              </a:rPr>
              <a:t>Unit </a:t>
            </a:r>
            <a:r>
              <a:rPr lang="ko-KR" altLang="en-US" sz="3500" dirty="0">
                <a:latin typeface="+mn-ea"/>
              </a:rPr>
              <a:t>상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하간 금속판으로 격리 차폐하여 사고 발생시 파급을 방지합니다</a:t>
            </a:r>
            <a:r>
              <a:rPr lang="en-US" altLang="ko-KR" sz="3500" dirty="0">
                <a:latin typeface="+mn-ea"/>
              </a:rPr>
              <a:t>.    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015114-36B7-4247-89BB-9278EA3D0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26094"/>
              </p:ext>
            </p:extLst>
          </p:nvPr>
        </p:nvGraphicFramePr>
        <p:xfrm>
          <a:off x="1052036" y="8969638"/>
          <a:ext cx="15840000" cy="70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332028100"/>
                    </a:ext>
                  </a:extLst>
                </a:gridCol>
                <a:gridCol w="8640000">
                  <a:extLst>
                    <a:ext uri="{9D8B030D-6E8A-4147-A177-3AD203B41FA5}">
                      <a16:colId xmlns:a16="http://schemas.microsoft.com/office/drawing/2014/main" val="291924638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/>
                        <a:t>정격전압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600V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7520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전류 </a:t>
                      </a:r>
                      <a:r>
                        <a:rPr lang="en-US" altLang="ko-KR" sz="3500" dirty="0"/>
                        <a:t>(A)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630 ~ 3200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4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주파수 </a:t>
                      </a:r>
                      <a:r>
                        <a:rPr lang="en-US" altLang="ko-KR" sz="3500" dirty="0"/>
                        <a:t>(Hz)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/ 60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1582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단시간전류 </a:t>
                      </a:r>
                      <a:r>
                        <a:rPr lang="en-US" altLang="ko-KR" sz="3500" dirty="0"/>
                        <a:t>(kA 1sec)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8 ~ 42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183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조작전압 </a:t>
                      </a:r>
                      <a:r>
                        <a:rPr lang="en-US" altLang="ko-KR" sz="3500" dirty="0"/>
                        <a:t>(V)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AC 110V / 220V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7505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상용주파 </a:t>
                      </a:r>
                      <a:r>
                        <a:rPr lang="ko-KR" altLang="en-US" sz="3500" dirty="0" err="1"/>
                        <a:t>내전압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(kV)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2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7888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/>
                        <a:t>외함</a:t>
                      </a:r>
                      <a:r>
                        <a:rPr lang="ko-KR" altLang="en-US" sz="3500" dirty="0"/>
                        <a:t> 크기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W : 600mm ~ 800mm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H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: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2350mm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D : 550mm ~ 800mm</a:t>
                      </a:r>
                      <a:endParaRPr lang="en-US" altLang="ko-KR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185133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85FD8726-BC2B-42F4-BB28-42C799A1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5" y="0"/>
            <a:ext cx="21304800" cy="19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>
                  <a:latin typeface="+mj-lt"/>
                </a:rPr>
                <a:t>전동기 </a:t>
              </a:r>
              <a:r>
                <a:rPr lang="ko-KR" altLang="en-US" sz="4500" dirty="0" err="1">
                  <a:latin typeface="+mj-lt"/>
                </a:rPr>
                <a:t>제어반</a:t>
              </a:r>
              <a:r>
                <a:rPr lang="ko-KR" altLang="en-US" sz="4500" dirty="0">
                  <a:latin typeface="+mj-lt"/>
                </a:rPr>
                <a:t> </a:t>
              </a:r>
              <a:r>
                <a:rPr lang="en-US" altLang="ko-KR" sz="4500" dirty="0">
                  <a:latin typeface="+mj-lt"/>
                </a:rPr>
                <a:t>(MCC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577810" cy="638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구조 </a:t>
            </a:r>
            <a:r>
              <a:rPr lang="en-US" altLang="ko-KR" sz="3500" dirty="0">
                <a:latin typeface="+mn-ea"/>
              </a:rPr>
              <a:t>(Structure)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옥내형 </a:t>
            </a:r>
            <a:r>
              <a:rPr lang="en-US" altLang="ko-KR" sz="3500" dirty="0">
                <a:latin typeface="+mn-ea"/>
              </a:rPr>
              <a:t>(IP2X) ~ (IP31)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ANGLESS TYPE</a:t>
            </a: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</a:t>
            </a:r>
            <a:r>
              <a:rPr lang="en-US" altLang="ko-KR" sz="3500" dirty="0">
                <a:latin typeface="+mn-ea"/>
              </a:rPr>
              <a:t>1</a:t>
            </a:r>
            <a:r>
              <a:rPr lang="ko-KR" altLang="en-US" sz="3500" dirty="0">
                <a:latin typeface="+mn-ea"/>
              </a:rPr>
              <a:t>차</a:t>
            </a:r>
            <a:r>
              <a:rPr lang="en-US" altLang="ko-KR" sz="3500" dirty="0">
                <a:latin typeface="+mn-ea"/>
              </a:rPr>
              <a:t>, 2</a:t>
            </a:r>
            <a:r>
              <a:rPr lang="ko-KR" altLang="en-US" sz="3500" dirty="0">
                <a:latin typeface="+mn-ea"/>
              </a:rPr>
              <a:t>차</a:t>
            </a:r>
            <a:r>
              <a:rPr lang="en-US" altLang="ko-KR" sz="3500" dirty="0">
                <a:latin typeface="+mn-ea"/>
              </a:rPr>
              <a:t>, 3</a:t>
            </a:r>
            <a:r>
              <a:rPr lang="ko-KR" altLang="en-US" sz="3500" dirty="0">
                <a:latin typeface="+mn-ea"/>
              </a:rPr>
              <a:t>차</a:t>
            </a:r>
            <a:r>
              <a:rPr lang="en-US" altLang="ko-KR" sz="3500" dirty="0">
                <a:latin typeface="+mn-ea"/>
              </a:rPr>
              <a:t>, 4</a:t>
            </a:r>
            <a:r>
              <a:rPr lang="ko-KR" altLang="en-US" sz="3500" dirty="0">
                <a:latin typeface="+mn-ea"/>
              </a:rPr>
              <a:t>차 인출형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      ▶ 단면형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양면형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3500" dirty="0">
              <a:latin typeface="+mn-ea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7EF0738-3A81-4AB7-A424-95C78A2E2A91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532BE84D-B617-451E-A4FD-DF34FC152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5" y="0"/>
            <a:ext cx="21304800" cy="199031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5F3B66D-BCAB-4E2A-AC2D-0A238FB1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9" y="13220700"/>
            <a:ext cx="20972834" cy="128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3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9B4E85B-2ECE-4019-958E-ED615A9F817E}"/>
              </a:ext>
            </a:extLst>
          </p:cNvPr>
          <p:cNvGrpSpPr/>
          <p:nvPr/>
        </p:nvGrpSpPr>
        <p:grpSpPr>
          <a:xfrm>
            <a:off x="247650" y="2876550"/>
            <a:ext cx="10702290" cy="1009650"/>
            <a:chOff x="247650" y="2457450"/>
            <a:chExt cx="10702290" cy="100965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FED8ACD-CDBA-4BEC-89AE-6365F5698A1A}"/>
                </a:ext>
              </a:extLst>
            </p:cNvPr>
            <p:cNvSpPr/>
            <p:nvPr/>
          </p:nvSpPr>
          <p:spPr>
            <a:xfrm>
              <a:off x="247650" y="2457450"/>
              <a:ext cx="9296400" cy="100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500" dirty="0" err="1">
                  <a:latin typeface="+mj-lt"/>
                </a:rPr>
                <a:t>분전반</a:t>
              </a:r>
              <a:r>
                <a:rPr lang="ko-KR" altLang="en-US" sz="4500" dirty="0">
                  <a:latin typeface="+mj-lt"/>
                </a:rPr>
                <a:t> </a:t>
              </a:r>
              <a:r>
                <a:rPr lang="en-US" altLang="ko-KR" sz="4500" dirty="0">
                  <a:latin typeface="+mj-lt"/>
                </a:rPr>
                <a:t>(DP PANEL)</a:t>
              </a:r>
              <a:endParaRPr lang="ko-KR" altLang="en-US" sz="4500" dirty="0"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FE3922-2635-48EF-9AB3-8BD53903A81A}"/>
                </a:ext>
              </a:extLst>
            </p:cNvPr>
            <p:cNvSpPr/>
            <p:nvPr/>
          </p:nvSpPr>
          <p:spPr>
            <a:xfrm>
              <a:off x="9544050" y="2457450"/>
              <a:ext cx="468630" cy="1009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B25BD6-1FEF-4477-B33B-0F3721C95F76}"/>
                </a:ext>
              </a:extLst>
            </p:cNvPr>
            <p:cNvSpPr/>
            <p:nvPr/>
          </p:nvSpPr>
          <p:spPr>
            <a:xfrm>
              <a:off x="10012680" y="2457450"/>
              <a:ext cx="468630" cy="10096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F7DE7-3AA6-4AEA-B54C-71248B618EC8}"/>
                </a:ext>
              </a:extLst>
            </p:cNvPr>
            <p:cNvSpPr/>
            <p:nvPr/>
          </p:nvSpPr>
          <p:spPr>
            <a:xfrm>
              <a:off x="10481310" y="2457450"/>
              <a:ext cx="468630" cy="1009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00525-EDFB-4218-86FB-73299666C830}"/>
              </a:ext>
            </a:extLst>
          </p:cNvPr>
          <p:cNvSpPr txBox="1"/>
          <p:nvPr/>
        </p:nvSpPr>
        <p:spPr>
          <a:xfrm>
            <a:off x="1065371" y="4851654"/>
            <a:ext cx="19737229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규격 </a:t>
            </a:r>
            <a:r>
              <a:rPr lang="en-US" altLang="ko-KR" sz="3500" dirty="0">
                <a:latin typeface="+mn-ea"/>
              </a:rPr>
              <a:t>(Specification)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600V </a:t>
            </a:r>
            <a:r>
              <a:rPr lang="ko-KR" altLang="en-US" sz="3500" dirty="0">
                <a:latin typeface="+mn-ea"/>
              </a:rPr>
              <a:t>이하 금속 폐쇄형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en-US" altLang="ko-KR" sz="3500" dirty="0">
                <a:latin typeface="+mn-ea"/>
              </a:rPr>
              <a:t>IEC,</a:t>
            </a:r>
            <a:r>
              <a:rPr lang="ko-KR" altLang="en-US" sz="3500" dirty="0">
                <a:latin typeface="+mn-ea"/>
              </a:rPr>
              <a:t> </a:t>
            </a:r>
            <a:r>
              <a:rPr lang="en-US" altLang="ko-KR" sz="3500" dirty="0">
                <a:latin typeface="+mn-ea"/>
              </a:rPr>
              <a:t>KEMC</a:t>
            </a:r>
            <a:r>
              <a:rPr lang="ko-KR" altLang="en-US" sz="3500" dirty="0">
                <a:latin typeface="+mn-ea"/>
              </a:rPr>
              <a:t> 규격 채택</a:t>
            </a:r>
            <a:endParaRPr lang="en-US" altLang="ko-KR" sz="3500" dirty="0">
              <a:latin typeface="+mn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D6F8774-A5CA-4ACD-8721-27DCF33DCF92}"/>
              </a:ext>
            </a:extLst>
          </p:cNvPr>
          <p:cNvCxnSpPr>
            <a:cxnSpLocks/>
          </p:cNvCxnSpPr>
          <p:nvPr/>
        </p:nvCxnSpPr>
        <p:spPr>
          <a:xfrm>
            <a:off x="0" y="27698700"/>
            <a:ext cx="216741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015114-36B7-4247-89BB-9278EA3D0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87638"/>
              </p:ext>
            </p:extLst>
          </p:nvPr>
        </p:nvGraphicFramePr>
        <p:xfrm>
          <a:off x="1052036" y="8969638"/>
          <a:ext cx="15840000" cy="52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332028100"/>
                    </a:ext>
                  </a:extLst>
                </a:gridCol>
                <a:gridCol w="8640000">
                  <a:extLst>
                    <a:ext uri="{9D8B030D-6E8A-4147-A177-3AD203B41FA5}">
                      <a16:colId xmlns:a16="http://schemas.microsoft.com/office/drawing/2014/main" val="291924638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/>
                        <a:t>정격전압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110~480V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7520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전류 </a:t>
                      </a:r>
                      <a:r>
                        <a:rPr lang="en-US" altLang="ko-KR" sz="3500" dirty="0"/>
                        <a:t>(A)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~ 800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4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주파수 </a:t>
                      </a:r>
                      <a:r>
                        <a:rPr lang="en-US" altLang="ko-KR" sz="3500" dirty="0"/>
                        <a:t>(Hz)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50 / 60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1582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/>
                        <a:t>정격 조작전압 </a:t>
                      </a:r>
                      <a:r>
                        <a:rPr lang="en-US" altLang="ko-KR" sz="3500" dirty="0"/>
                        <a:t>(V)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AC 110V / 220V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7505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/>
                        <a:t>외함 크기</a:t>
                      </a:r>
                      <a:endParaRPr lang="ko-KR" altLang="en-US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/>
                        <a:t>W : 300mm ~ 1400mm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H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:</a:t>
                      </a:r>
                      <a:r>
                        <a:rPr lang="ko-KR" altLang="en-US" sz="3500" dirty="0"/>
                        <a:t> </a:t>
                      </a:r>
                      <a:r>
                        <a:rPr lang="en-US" altLang="ko-KR" sz="3500" dirty="0"/>
                        <a:t>300mm ~ 2350mm</a:t>
                      </a:r>
                    </a:p>
                    <a:p>
                      <a:pPr algn="ctr" latinLnBrk="1"/>
                      <a:r>
                        <a:rPr lang="en-US" altLang="ko-KR" sz="3500" dirty="0"/>
                        <a:t>D : 150mm ~ 600mm</a:t>
                      </a:r>
                      <a:endParaRPr lang="en-US" altLang="ko-KR" sz="3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185133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1ECA233D-E08C-4D4B-957D-91C78351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8" y="0"/>
            <a:ext cx="21304800" cy="20826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E6686F-2D4B-4A21-BCEE-3407277C3941}"/>
              </a:ext>
            </a:extLst>
          </p:cNvPr>
          <p:cNvSpPr txBox="1"/>
          <p:nvPr/>
        </p:nvSpPr>
        <p:spPr>
          <a:xfrm>
            <a:off x="1065371" y="15226732"/>
            <a:ext cx="19577810" cy="315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500" dirty="0">
                <a:latin typeface="+mn-ea"/>
              </a:rPr>
              <a:t>◎ 구조 </a:t>
            </a:r>
            <a:r>
              <a:rPr lang="en-US" altLang="ko-KR" sz="3500" dirty="0">
                <a:latin typeface="+mn-ea"/>
              </a:rPr>
              <a:t>(Structure)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옥내형 </a:t>
            </a:r>
            <a:r>
              <a:rPr lang="en-US" altLang="ko-KR" sz="3500" dirty="0">
                <a:latin typeface="+mn-ea"/>
              </a:rPr>
              <a:t>(IP2X) ~ </a:t>
            </a:r>
            <a:r>
              <a:rPr lang="ko-KR" altLang="en-US" sz="3500" dirty="0">
                <a:latin typeface="+mn-ea"/>
              </a:rPr>
              <a:t>옥외형 </a:t>
            </a:r>
            <a:r>
              <a:rPr lang="en-US" altLang="ko-KR" sz="3500" dirty="0">
                <a:latin typeface="+mn-ea"/>
              </a:rPr>
              <a:t>(IP54)</a:t>
            </a:r>
          </a:p>
          <a:p>
            <a:pPr>
              <a:lnSpc>
                <a:spcPct val="200000"/>
              </a:lnSpc>
            </a:pPr>
            <a:r>
              <a:rPr lang="en-US" altLang="ko-KR" sz="3500" dirty="0">
                <a:latin typeface="+mn-ea"/>
              </a:rPr>
              <a:t>      </a:t>
            </a:r>
            <a:r>
              <a:rPr lang="ko-KR" altLang="en-US" sz="3500" dirty="0">
                <a:latin typeface="+mn-ea"/>
              </a:rPr>
              <a:t>▶ </a:t>
            </a:r>
            <a:r>
              <a:rPr lang="ko-KR" altLang="en-US" sz="3500" dirty="0" err="1">
                <a:latin typeface="+mn-ea"/>
              </a:rPr>
              <a:t>벽부</a:t>
            </a:r>
            <a:r>
              <a:rPr lang="ko-KR" altLang="en-US" sz="3500" dirty="0">
                <a:latin typeface="+mn-ea"/>
              </a:rPr>
              <a:t> 노출형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 err="1">
                <a:latin typeface="+mn-ea"/>
              </a:rPr>
              <a:t>벽부</a:t>
            </a:r>
            <a:r>
              <a:rPr lang="ko-KR" altLang="en-US" sz="3500" dirty="0">
                <a:latin typeface="+mn-ea"/>
              </a:rPr>
              <a:t> 매입형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자립형</a:t>
            </a:r>
            <a:endParaRPr lang="en-US" altLang="ko-KR" sz="3500" dirty="0">
              <a:latin typeface="+mn-e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BD3BC2B-9742-42BF-A7C1-BC76E627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19" y="18625542"/>
            <a:ext cx="14967552" cy="90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909</Words>
  <Application>Microsoft Office PowerPoint</Application>
  <PresentationFormat>사용자 지정</PresentationFormat>
  <Paragraphs>151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고병휘</dc:creator>
  <cp:lastModifiedBy>고병휘</cp:lastModifiedBy>
  <cp:revision>20</cp:revision>
  <dcterms:created xsi:type="dcterms:W3CDTF">2018-07-24T08:51:11Z</dcterms:created>
  <dcterms:modified xsi:type="dcterms:W3CDTF">2018-07-27T02:30:18Z</dcterms:modified>
</cp:coreProperties>
</file>